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323" r:id="rId2"/>
    <p:sldId id="548" r:id="rId3"/>
    <p:sldId id="550" r:id="rId4"/>
    <p:sldId id="551" r:id="rId5"/>
    <p:sldId id="552" r:id="rId6"/>
    <p:sldId id="553" r:id="rId7"/>
    <p:sldId id="554" r:id="rId8"/>
    <p:sldId id="556" r:id="rId9"/>
    <p:sldId id="555" r:id="rId10"/>
    <p:sldId id="560" r:id="rId11"/>
    <p:sldId id="557" r:id="rId12"/>
    <p:sldId id="558" r:id="rId13"/>
    <p:sldId id="528" r:id="rId14"/>
  </p:sldIdLst>
  <p:sldSz cx="9144000" cy="6858000" type="screen4x3"/>
  <p:notesSz cx="6858000" cy="9296400"/>
  <p:defaultTextStyle>
    <a:defPPr>
      <a:defRPr lang="en-US"/>
    </a:defPPr>
    <a:lvl1pPr algn="l" rtl="0" fontAlgn="base">
      <a:spcBef>
        <a:spcPct val="0"/>
      </a:spcBef>
      <a:spcAft>
        <a:spcPct val="0"/>
      </a:spcAft>
      <a:defRPr sz="1600" b="1"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1600" b="1"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1600" b="1"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1600" b="1"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1600" b="1" kern="1200">
        <a:solidFill>
          <a:schemeClr val="tx1"/>
        </a:solidFill>
        <a:latin typeface="Arial" pitchFamily="34" charset="0"/>
        <a:ea typeface="+mn-ea"/>
        <a:cs typeface="Arial" pitchFamily="34" charset="0"/>
      </a:defRPr>
    </a:lvl5pPr>
    <a:lvl6pPr marL="2286000" algn="l" defTabSz="914400" rtl="0" eaLnBrk="1" latinLnBrk="0" hangingPunct="1">
      <a:defRPr sz="1600" b="1" kern="1200">
        <a:solidFill>
          <a:schemeClr val="tx1"/>
        </a:solidFill>
        <a:latin typeface="Arial" pitchFamily="34" charset="0"/>
        <a:ea typeface="+mn-ea"/>
        <a:cs typeface="Arial" pitchFamily="34" charset="0"/>
      </a:defRPr>
    </a:lvl6pPr>
    <a:lvl7pPr marL="2743200" algn="l" defTabSz="914400" rtl="0" eaLnBrk="1" latinLnBrk="0" hangingPunct="1">
      <a:defRPr sz="1600" b="1" kern="1200">
        <a:solidFill>
          <a:schemeClr val="tx1"/>
        </a:solidFill>
        <a:latin typeface="Arial" pitchFamily="34" charset="0"/>
        <a:ea typeface="+mn-ea"/>
        <a:cs typeface="Arial" pitchFamily="34" charset="0"/>
      </a:defRPr>
    </a:lvl7pPr>
    <a:lvl8pPr marL="3200400" algn="l" defTabSz="914400" rtl="0" eaLnBrk="1" latinLnBrk="0" hangingPunct="1">
      <a:defRPr sz="1600" b="1" kern="1200">
        <a:solidFill>
          <a:schemeClr val="tx1"/>
        </a:solidFill>
        <a:latin typeface="Arial" pitchFamily="34" charset="0"/>
        <a:ea typeface="+mn-ea"/>
        <a:cs typeface="Arial" pitchFamily="34" charset="0"/>
      </a:defRPr>
    </a:lvl8pPr>
    <a:lvl9pPr marL="3657600" algn="l" defTabSz="914400" rtl="0" eaLnBrk="1" latinLnBrk="0" hangingPunct="1">
      <a:defRPr sz="1600" b="1"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CE8E"/>
    <a:srgbClr val="FF9900"/>
    <a:srgbClr val="006600"/>
    <a:srgbClr val="66FFFF"/>
    <a:srgbClr val="CCFFFF"/>
    <a:srgbClr val="33CCFF"/>
    <a:srgbClr val="FF0000"/>
    <a:srgbClr val="FF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62" autoAdjust="0"/>
    <p:restoredTop sz="82398" autoAdjust="0"/>
  </p:normalViewPr>
  <p:slideViewPr>
    <p:cSldViewPr>
      <p:cViewPr>
        <p:scale>
          <a:sx n="130" d="100"/>
          <a:sy n="130" d="100"/>
        </p:scale>
        <p:origin x="-58"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14" d="100"/>
        <a:sy n="214" d="100"/>
      </p:scale>
      <p:origin x="0" y="7608"/>
    </p:cViewPr>
  </p:sorterViewPr>
  <p:notesViewPr>
    <p:cSldViewPr>
      <p:cViewPr>
        <p:scale>
          <a:sx n="161" d="100"/>
          <a:sy n="161" d="100"/>
        </p:scale>
        <p:origin x="-509" y="267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5138"/>
          </a:xfrm>
          <a:prstGeom prst="rect">
            <a:avLst/>
          </a:prstGeom>
        </p:spPr>
        <p:txBody>
          <a:bodyPr vert="horz" lIns="92818" tIns="46409" rIns="92818" bIns="46409" rtlCol="0"/>
          <a:lstStyle>
            <a:lvl1pPr algn="l">
              <a:defRPr sz="1200" b="0">
                <a:latin typeface="Arial" charset="0"/>
                <a:cs typeface="Arial" charset="0"/>
              </a:defRPr>
            </a:lvl1pPr>
          </a:lstStyle>
          <a:p>
            <a:pPr>
              <a:defRPr/>
            </a:pPr>
            <a:endParaRPr lang="en-US" dirty="0"/>
          </a:p>
        </p:txBody>
      </p:sp>
      <p:sp>
        <p:nvSpPr>
          <p:cNvPr id="3" name="Date Placeholder 2"/>
          <p:cNvSpPr>
            <a:spLocks noGrp="1"/>
          </p:cNvSpPr>
          <p:nvPr>
            <p:ph type="dt" sz="quarter" idx="1"/>
          </p:nvPr>
        </p:nvSpPr>
        <p:spPr>
          <a:xfrm>
            <a:off x="3884613" y="1"/>
            <a:ext cx="2971800" cy="465138"/>
          </a:xfrm>
          <a:prstGeom prst="rect">
            <a:avLst/>
          </a:prstGeom>
        </p:spPr>
        <p:txBody>
          <a:bodyPr vert="horz" lIns="92818" tIns="46409" rIns="92818" bIns="46409" rtlCol="0"/>
          <a:lstStyle>
            <a:lvl1pPr algn="r">
              <a:defRPr sz="1200" b="0">
                <a:latin typeface="Arial" charset="0"/>
                <a:cs typeface="Arial" charset="0"/>
              </a:defRPr>
            </a:lvl1pPr>
          </a:lstStyle>
          <a:p>
            <a:pPr>
              <a:defRPr/>
            </a:pPr>
            <a:fld id="{8EFE6C37-9645-4C09-A7AD-524CE272F5BB}" type="datetimeFigureOut">
              <a:rPr lang="en-US"/>
              <a:pPr>
                <a:defRPr/>
              </a:pPr>
              <a:t>6/10/2013</a:t>
            </a:fld>
            <a:endParaRPr lang="en-US" dirty="0"/>
          </a:p>
        </p:txBody>
      </p:sp>
      <p:sp>
        <p:nvSpPr>
          <p:cNvPr id="4" name="Footer Placeholder 3"/>
          <p:cNvSpPr>
            <a:spLocks noGrp="1"/>
          </p:cNvSpPr>
          <p:nvPr>
            <p:ph type="ftr" sz="quarter" idx="2"/>
          </p:nvPr>
        </p:nvSpPr>
        <p:spPr>
          <a:xfrm>
            <a:off x="0" y="8829675"/>
            <a:ext cx="2971800" cy="465138"/>
          </a:xfrm>
          <a:prstGeom prst="rect">
            <a:avLst/>
          </a:prstGeom>
        </p:spPr>
        <p:txBody>
          <a:bodyPr vert="horz" lIns="92818" tIns="46409" rIns="92818" bIns="46409" rtlCol="0" anchor="b"/>
          <a:lstStyle>
            <a:lvl1pPr algn="l">
              <a:defRPr sz="1200" b="0">
                <a:latin typeface="Arial" charset="0"/>
                <a:cs typeface="Arial" charset="0"/>
              </a:defRPr>
            </a:lvl1pPr>
          </a:lstStyle>
          <a:p>
            <a:pPr>
              <a:defRPr/>
            </a:pPr>
            <a:endParaRPr lang="en-US" dirty="0"/>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2818" tIns="46409" rIns="92818" bIns="46409" rtlCol="0" anchor="b"/>
          <a:lstStyle>
            <a:lvl1pPr algn="r">
              <a:defRPr sz="1200" b="0">
                <a:latin typeface="Arial" charset="0"/>
                <a:cs typeface="Arial" charset="0"/>
              </a:defRPr>
            </a:lvl1pPr>
          </a:lstStyle>
          <a:p>
            <a:pPr>
              <a:defRPr/>
            </a:pPr>
            <a:fld id="{AD054E2A-CD5E-4691-9337-EE466C666D66}" type="slidenum">
              <a:rPr lang="en-US"/>
              <a:pPr>
                <a:defRPr/>
              </a:pPr>
              <a:t>‹#›</a:t>
            </a:fld>
            <a:endParaRPr lang="en-US" dirty="0"/>
          </a:p>
        </p:txBody>
      </p:sp>
    </p:spTree>
    <p:extLst>
      <p:ext uri="{BB962C8B-B14F-4D97-AF65-F5344CB8AC3E}">
        <p14:creationId xmlns:p14="http://schemas.microsoft.com/office/powerpoint/2010/main" val="11421157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1"/>
            <a:ext cx="2971800" cy="465138"/>
          </a:xfrm>
          <a:prstGeom prst="rect">
            <a:avLst/>
          </a:prstGeom>
          <a:noFill/>
          <a:ln w="9525">
            <a:noFill/>
            <a:miter lim="800000"/>
            <a:headEnd/>
            <a:tailEnd/>
          </a:ln>
          <a:effectLst/>
        </p:spPr>
        <p:txBody>
          <a:bodyPr vert="horz" wrap="square" lIns="92818" tIns="46409" rIns="92818" bIns="46409" numCol="1" anchor="t" anchorCtr="0" compatLnSpc="1">
            <a:prstTxWarp prst="textNoShape">
              <a:avLst/>
            </a:prstTxWarp>
          </a:bodyPr>
          <a:lstStyle>
            <a:lvl1pPr algn="l">
              <a:defRPr sz="1200" b="0">
                <a:latin typeface="Arial" charset="0"/>
                <a:cs typeface="Arial" charset="0"/>
              </a:defRPr>
            </a:lvl1pPr>
          </a:lstStyle>
          <a:p>
            <a:pPr>
              <a:defRPr/>
            </a:pPr>
            <a:endParaRPr lang="en-US" dirty="0"/>
          </a:p>
        </p:txBody>
      </p:sp>
      <p:sp>
        <p:nvSpPr>
          <p:cNvPr id="4099" name="Rectangle 3"/>
          <p:cNvSpPr>
            <a:spLocks noGrp="1" noChangeArrowheads="1"/>
          </p:cNvSpPr>
          <p:nvPr>
            <p:ph type="dt" idx="1"/>
          </p:nvPr>
        </p:nvSpPr>
        <p:spPr bwMode="auto">
          <a:xfrm>
            <a:off x="3884613" y="1"/>
            <a:ext cx="2971800" cy="465138"/>
          </a:xfrm>
          <a:prstGeom prst="rect">
            <a:avLst/>
          </a:prstGeom>
          <a:noFill/>
          <a:ln w="9525">
            <a:noFill/>
            <a:miter lim="800000"/>
            <a:headEnd/>
            <a:tailEnd/>
          </a:ln>
          <a:effectLst/>
        </p:spPr>
        <p:txBody>
          <a:bodyPr vert="horz" wrap="square" lIns="92818" tIns="46409" rIns="92818" bIns="46409" numCol="1" anchor="t" anchorCtr="0" compatLnSpc="1">
            <a:prstTxWarp prst="textNoShape">
              <a:avLst/>
            </a:prstTxWarp>
          </a:bodyPr>
          <a:lstStyle>
            <a:lvl1pPr algn="r">
              <a:defRPr sz="1200" b="0">
                <a:latin typeface="Arial" charset="0"/>
                <a:cs typeface="Arial" charset="0"/>
              </a:defRPr>
            </a:lvl1pPr>
          </a:lstStyle>
          <a:p>
            <a:pPr>
              <a:defRPr/>
            </a:pPr>
            <a:endParaRPr lang="en-US" dirty="0"/>
          </a:p>
        </p:txBody>
      </p:sp>
      <p:sp>
        <p:nvSpPr>
          <p:cNvPr id="40964"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2818" tIns="46409" rIns="92818" bIns="4640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2818" tIns="46409" rIns="92818" bIns="46409" numCol="1" anchor="b" anchorCtr="0" compatLnSpc="1">
            <a:prstTxWarp prst="textNoShape">
              <a:avLst/>
            </a:prstTxWarp>
          </a:bodyPr>
          <a:lstStyle>
            <a:lvl1pPr algn="l">
              <a:defRPr sz="1200" b="0">
                <a:latin typeface="Arial" charset="0"/>
                <a:cs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2818" tIns="46409" rIns="92818" bIns="46409" numCol="1" anchor="b" anchorCtr="0" compatLnSpc="1">
            <a:prstTxWarp prst="textNoShape">
              <a:avLst/>
            </a:prstTxWarp>
          </a:bodyPr>
          <a:lstStyle>
            <a:lvl1pPr algn="r">
              <a:defRPr sz="1200" b="0">
                <a:latin typeface="Arial" charset="0"/>
                <a:cs typeface="Arial" charset="0"/>
              </a:defRPr>
            </a:lvl1pPr>
          </a:lstStyle>
          <a:p>
            <a:pPr>
              <a:defRPr/>
            </a:pPr>
            <a:fld id="{36263A5D-F107-460F-BF23-C749811E244B}" type="slidenum">
              <a:rPr lang="en-US"/>
              <a:pPr>
                <a:defRPr/>
              </a:pPr>
              <a:t>‹#›</a:t>
            </a:fld>
            <a:endParaRPr lang="en-US" dirty="0"/>
          </a:p>
        </p:txBody>
      </p:sp>
    </p:spTree>
    <p:extLst>
      <p:ext uri="{BB962C8B-B14F-4D97-AF65-F5344CB8AC3E}">
        <p14:creationId xmlns:p14="http://schemas.microsoft.com/office/powerpoint/2010/main" val="11034962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xfrm>
            <a:off x="152400" y="4267200"/>
            <a:ext cx="67056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300" baseline="0" dirty="0" smtClean="0">
              <a:latin typeface="Arial" pitchFamily="34" charset="0"/>
              <a:cs typeface="Arial" pitchFamily="34" charset="0"/>
            </a:endParaRP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Arial" pitchFamily="34" charset="0"/>
                <a:cs typeface="Arial" pitchFamily="34" charset="0"/>
              </a:defRPr>
            </a:lvl1pPr>
            <a:lvl2pPr marL="742856" indent="-285714" eaLnBrk="0" hangingPunct="0">
              <a:defRPr sz="1600" b="1">
                <a:solidFill>
                  <a:schemeClr val="tx1"/>
                </a:solidFill>
                <a:latin typeface="Arial" pitchFamily="34" charset="0"/>
                <a:cs typeface="Arial" pitchFamily="34" charset="0"/>
              </a:defRPr>
            </a:lvl2pPr>
            <a:lvl3pPr marL="1142855" indent="-228571" eaLnBrk="0" hangingPunct="0">
              <a:defRPr sz="1600" b="1">
                <a:solidFill>
                  <a:schemeClr val="tx1"/>
                </a:solidFill>
                <a:latin typeface="Arial" pitchFamily="34" charset="0"/>
                <a:cs typeface="Arial" pitchFamily="34" charset="0"/>
              </a:defRPr>
            </a:lvl3pPr>
            <a:lvl4pPr marL="1599998" indent="-228571" eaLnBrk="0" hangingPunct="0">
              <a:defRPr sz="1600" b="1">
                <a:solidFill>
                  <a:schemeClr val="tx1"/>
                </a:solidFill>
                <a:latin typeface="Arial" pitchFamily="34" charset="0"/>
                <a:cs typeface="Arial" pitchFamily="34" charset="0"/>
              </a:defRPr>
            </a:lvl4pPr>
            <a:lvl5pPr marL="2057140" indent="-228571" eaLnBrk="0" hangingPunct="0">
              <a:defRPr sz="1600" b="1">
                <a:solidFill>
                  <a:schemeClr val="tx1"/>
                </a:solidFill>
                <a:latin typeface="Arial" pitchFamily="34" charset="0"/>
                <a:cs typeface="Arial" pitchFamily="34" charset="0"/>
              </a:defRPr>
            </a:lvl5pPr>
            <a:lvl6pPr marL="2514282" indent="-228571" eaLnBrk="0" fontAlgn="base" hangingPunct="0">
              <a:spcBef>
                <a:spcPct val="0"/>
              </a:spcBef>
              <a:spcAft>
                <a:spcPct val="0"/>
              </a:spcAft>
              <a:defRPr sz="1600" b="1">
                <a:solidFill>
                  <a:schemeClr val="tx1"/>
                </a:solidFill>
                <a:latin typeface="Arial" pitchFamily="34" charset="0"/>
                <a:cs typeface="Arial" pitchFamily="34" charset="0"/>
              </a:defRPr>
            </a:lvl6pPr>
            <a:lvl7pPr marL="2971424" indent="-228571" eaLnBrk="0" fontAlgn="base" hangingPunct="0">
              <a:spcBef>
                <a:spcPct val="0"/>
              </a:spcBef>
              <a:spcAft>
                <a:spcPct val="0"/>
              </a:spcAft>
              <a:defRPr sz="1600" b="1">
                <a:solidFill>
                  <a:schemeClr val="tx1"/>
                </a:solidFill>
                <a:latin typeface="Arial" pitchFamily="34" charset="0"/>
                <a:cs typeface="Arial" pitchFamily="34" charset="0"/>
              </a:defRPr>
            </a:lvl7pPr>
            <a:lvl8pPr marL="3428566" indent="-228571" eaLnBrk="0" fontAlgn="base" hangingPunct="0">
              <a:spcBef>
                <a:spcPct val="0"/>
              </a:spcBef>
              <a:spcAft>
                <a:spcPct val="0"/>
              </a:spcAft>
              <a:defRPr sz="1600" b="1">
                <a:solidFill>
                  <a:schemeClr val="tx1"/>
                </a:solidFill>
                <a:latin typeface="Arial" pitchFamily="34" charset="0"/>
                <a:cs typeface="Arial" pitchFamily="34" charset="0"/>
              </a:defRPr>
            </a:lvl8pPr>
            <a:lvl9pPr marL="3885709" indent="-228571" eaLnBrk="0" fontAlgn="base" hangingPunct="0">
              <a:spcBef>
                <a:spcPct val="0"/>
              </a:spcBef>
              <a:spcAft>
                <a:spcPct val="0"/>
              </a:spcAft>
              <a:defRPr sz="1600" b="1">
                <a:solidFill>
                  <a:schemeClr val="tx1"/>
                </a:solidFill>
                <a:latin typeface="Arial" pitchFamily="34" charset="0"/>
                <a:cs typeface="Arial" pitchFamily="34" charset="0"/>
              </a:defRPr>
            </a:lvl9pPr>
          </a:lstStyle>
          <a:p>
            <a:pPr eaLnBrk="1" hangingPunct="1"/>
            <a:fld id="{76A0B4E0-7050-4D6C-AAE1-FF383B71848A}" type="slidenum">
              <a:rPr lang="en-US" sz="1200" b="0"/>
              <a:pPr eaLnBrk="1" hangingPunct="1"/>
              <a:t>1</a:t>
            </a:fld>
            <a:endParaRPr lang="en-US" sz="1200" b="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I want to use this slide to quickly review the three major elements in a decision analytic approach, with credit to Mitch Eaton, one of the candidates we interviewed last week.</a:t>
            </a:r>
          </a:p>
          <a:p>
            <a:r>
              <a:rPr lang="en-US" sz="1600" dirty="0" smtClean="0"/>
              <a:t>The overall approach is one that we all are pretty familiar with whenever we face any fairly complicated decision…we try and break the problem down into several manageable parts.</a:t>
            </a:r>
          </a:p>
          <a:p>
            <a:r>
              <a:rPr lang="en-US" sz="1600" dirty="0" smtClean="0"/>
              <a:t>In problem framing we try and figure out what needs to be paid attention to in the decision and what our options for action are.</a:t>
            </a:r>
          </a:p>
          <a:p>
            <a:r>
              <a:rPr lang="en-US" sz="1600" dirty="0" smtClean="0"/>
              <a:t>In the consequences stage we try and figure out what the impacts of the various options are on the things that are important to us.</a:t>
            </a:r>
          </a:p>
          <a:p>
            <a:r>
              <a:rPr lang="en-US" sz="1600" dirty="0" smtClean="0"/>
              <a:t>Finally, we identify a preferred option or portfolio of options that does the best job of addressing our priorities.</a:t>
            </a:r>
            <a:endParaRPr lang="en-US" sz="1600" dirty="0"/>
          </a:p>
        </p:txBody>
      </p:sp>
      <p:sp>
        <p:nvSpPr>
          <p:cNvPr id="4" name="Slide Number Placeholder 3"/>
          <p:cNvSpPr>
            <a:spLocks noGrp="1"/>
          </p:cNvSpPr>
          <p:nvPr>
            <p:ph type="sldNum" sz="quarter" idx="10"/>
          </p:nvPr>
        </p:nvSpPr>
        <p:spPr/>
        <p:txBody>
          <a:bodyPr/>
          <a:lstStyle/>
          <a:p>
            <a:pPr>
              <a:defRPr/>
            </a:pPr>
            <a:fld id="{36263A5D-F107-460F-BF23-C749811E244B}" type="slidenum">
              <a:rPr lang="en-US" smtClean="0"/>
              <a:pPr>
                <a:defRPr/>
              </a:pPr>
              <a:t>10</a:t>
            </a:fld>
            <a:endParaRPr lang="en-US" dirty="0"/>
          </a:p>
        </p:txBody>
      </p:sp>
    </p:spTree>
    <p:extLst>
      <p:ext uri="{BB962C8B-B14F-4D97-AF65-F5344CB8AC3E}">
        <p14:creationId xmlns:p14="http://schemas.microsoft.com/office/powerpoint/2010/main" val="3453390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263A5D-F107-460F-BF23-C749811E244B}" type="slidenum">
              <a:rPr lang="en-US" smtClean="0"/>
              <a:pPr>
                <a:defRPr/>
              </a:pPr>
              <a:t>11</a:t>
            </a:fld>
            <a:endParaRPr lang="en-US" dirty="0"/>
          </a:p>
        </p:txBody>
      </p:sp>
    </p:spTree>
    <p:extLst>
      <p:ext uri="{BB962C8B-B14F-4D97-AF65-F5344CB8AC3E}">
        <p14:creationId xmlns:p14="http://schemas.microsoft.com/office/powerpoint/2010/main" val="2166077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263A5D-F107-460F-BF23-C749811E244B}" type="slidenum">
              <a:rPr lang="en-US" smtClean="0"/>
              <a:pPr>
                <a:defRPr/>
              </a:pPr>
              <a:t>12</a:t>
            </a:fld>
            <a:endParaRPr lang="en-US" dirty="0"/>
          </a:p>
        </p:txBody>
      </p:sp>
    </p:spTree>
    <p:extLst>
      <p:ext uri="{BB962C8B-B14F-4D97-AF65-F5344CB8AC3E}">
        <p14:creationId xmlns:p14="http://schemas.microsoft.com/office/powerpoint/2010/main" val="499417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263A5D-F107-460F-BF23-C749811E244B}" type="slidenum">
              <a:rPr lang="en-US" smtClean="0"/>
              <a:pPr>
                <a:defRPr/>
              </a:pPr>
              <a:t>13</a:t>
            </a:fld>
            <a:endParaRPr lang="en-US" dirty="0"/>
          </a:p>
        </p:txBody>
      </p:sp>
    </p:spTree>
    <p:extLst>
      <p:ext uri="{BB962C8B-B14F-4D97-AF65-F5344CB8AC3E}">
        <p14:creationId xmlns:p14="http://schemas.microsoft.com/office/powerpoint/2010/main" val="2722882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The topics I’ll be talking about today largely involve issues </a:t>
            </a:r>
            <a:r>
              <a:rPr lang="en-US" sz="1600" dirty="0" err="1" smtClean="0"/>
              <a:t>realted</a:t>
            </a:r>
            <a:r>
              <a:rPr lang="en-US" sz="1600" dirty="0" smtClean="0"/>
              <a:t> to answering the question of what is the niche of the SECSC, or place of emphasis, in terms of developing actionable science.</a:t>
            </a:r>
          </a:p>
          <a:p>
            <a:r>
              <a:rPr lang="en-US" sz="1600" dirty="0" smtClean="0"/>
              <a:t>In addressing that question it is worth looking at the context for actionable science and what the SECSC has done to date.</a:t>
            </a:r>
          </a:p>
          <a:p>
            <a:r>
              <a:rPr lang="en-US" sz="1600" dirty="0" smtClean="0"/>
              <a:t>The context involves some formidable challenges associated with answering these questions shown on the slide.</a:t>
            </a:r>
            <a:endParaRPr lang="en-US" sz="1600" dirty="0"/>
          </a:p>
        </p:txBody>
      </p:sp>
      <p:sp>
        <p:nvSpPr>
          <p:cNvPr id="4" name="Slide Number Placeholder 3"/>
          <p:cNvSpPr>
            <a:spLocks noGrp="1"/>
          </p:cNvSpPr>
          <p:nvPr>
            <p:ph type="sldNum" sz="quarter" idx="10"/>
          </p:nvPr>
        </p:nvSpPr>
        <p:spPr/>
        <p:txBody>
          <a:bodyPr/>
          <a:lstStyle/>
          <a:p>
            <a:pPr>
              <a:defRPr/>
            </a:pPr>
            <a:fld id="{36263A5D-F107-460F-BF23-C749811E244B}" type="slidenum">
              <a:rPr lang="en-US" smtClean="0"/>
              <a:pPr>
                <a:defRPr/>
              </a:pPr>
              <a:t>2</a:t>
            </a:fld>
            <a:endParaRPr lang="en-US" dirty="0"/>
          </a:p>
        </p:txBody>
      </p:sp>
    </p:spTree>
    <p:extLst>
      <p:ext uri="{BB962C8B-B14F-4D97-AF65-F5344CB8AC3E}">
        <p14:creationId xmlns:p14="http://schemas.microsoft.com/office/powerpoint/2010/main" val="3094515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To produce actionable science we have to be aware of the needs, interests, and how global change problems are perceived  by the variety of parties whose decisions are shaping the landscape in the SE.</a:t>
            </a:r>
          </a:p>
          <a:p>
            <a:endParaRPr lang="en-US" sz="1600" dirty="0"/>
          </a:p>
          <a:p>
            <a:r>
              <a:rPr lang="en-US" sz="1600" dirty="0" smtClean="0"/>
              <a:t>I think it is safe to say that the many and sometimes disparate points of view and priorities can make it challenging to define global change adaptation problems, and associated information needs, in a way that everyone is ready to row in the same direction.</a:t>
            </a:r>
            <a:endParaRPr lang="en-US" sz="1600" dirty="0"/>
          </a:p>
        </p:txBody>
      </p:sp>
      <p:sp>
        <p:nvSpPr>
          <p:cNvPr id="4" name="Slide Number Placeholder 3"/>
          <p:cNvSpPr>
            <a:spLocks noGrp="1"/>
          </p:cNvSpPr>
          <p:nvPr>
            <p:ph type="sldNum" sz="quarter" idx="10"/>
          </p:nvPr>
        </p:nvSpPr>
        <p:spPr/>
        <p:txBody>
          <a:bodyPr/>
          <a:lstStyle/>
          <a:p>
            <a:pPr>
              <a:defRPr/>
            </a:pPr>
            <a:fld id="{36263A5D-F107-460F-BF23-C749811E244B}" type="slidenum">
              <a:rPr lang="en-US" smtClean="0"/>
              <a:pPr>
                <a:defRPr/>
              </a:pPr>
              <a:t>3</a:t>
            </a:fld>
            <a:endParaRPr lang="en-US" dirty="0"/>
          </a:p>
        </p:txBody>
      </p:sp>
    </p:spTree>
    <p:extLst>
      <p:ext uri="{BB962C8B-B14F-4D97-AF65-F5344CB8AC3E}">
        <p14:creationId xmlns:p14="http://schemas.microsoft.com/office/powerpoint/2010/main" val="3618736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The practice of science, of course, is a key element in defining what we know about these global change problems.</a:t>
            </a:r>
          </a:p>
          <a:p>
            <a:r>
              <a:rPr lang="en-US" sz="1600" dirty="0" smtClean="0"/>
              <a:t>In producing actionable knowledge there are at least two challenges, involving the production and the consumption of this knowledge.</a:t>
            </a:r>
          </a:p>
          <a:p>
            <a:r>
              <a:rPr lang="en-US" sz="1600" dirty="0" smtClean="0"/>
              <a:t>For the scientist, and maybe especially for the science manager, there are several tensions that can influence the science that gets done…</a:t>
            </a:r>
          </a:p>
          <a:p>
            <a:endParaRPr lang="en-US" sz="1600" dirty="0"/>
          </a:p>
          <a:p>
            <a:r>
              <a:rPr lang="en-US" sz="1600" dirty="0" smtClean="0"/>
              <a:t>Regardless of how these tensions are resolved, the reality is that considering the global change processes as a whole, the science that needs to be done is difficult, for the reasons shown on the slide.</a:t>
            </a:r>
            <a:endParaRPr lang="en-US" sz="1600" dirty="0"/>
          </a:p>
        </p:txBody>
      </p:sp>
      <p:sp>
        <p:nvSpPr>
          <p:cNvPr id="4" name="Slide Number Placeholder 3"/>
          <p:cNvSpPr>
            <a:spLocks noGrp="1"/>
          </p:cNvSpPr>
          <p:nvPr>
            <p:ph type="sldNum" sz="quarter" idx="10"/>
          </p:nvPr>
        </p:nvSpPr>
        <p:spPr/>
        <p:txBody>
          <a:bodyPr/>
          <a:lstStyle/>
          <a:p>
            <a:pPr>
              <a:defRPr/>
            </a:pPr>
            <a:fld id="{36263A5D-F107-460F-BF23-C749811E244B}" type="slidenum">
              <a:rPr lang="en-US" smtClean="0"/>
              <a:pPr>
                <a:defRPr/>
              </a:pPr>
              <a:t>4</a:t>
            </a:fld>
            <a:endParaRPr lang="en-US" dirty="0"/>
          </a:p>
        </p:txBody>
      </p:sp>
    </p:spTree>
    <p:extLst>
      <p:ext uri="{BB962C8B-B14F-4D97-AF65-F5344CB8AC3E}">
        <p14:creationId xmlns:p14="http://schemas.microsoft.com/office/powerpoint/2010/main" val="3044151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Another part of the science side of producing actionable knowledge is that we as scientists can’t count on those on the receiving end of what we produce to “get it” and use our work in their decisions.</a:t>
            </a:r>
          </a:p>
          <a:p>
            <a:r>
              <a:rPr lang="en-US" sz="1600" dirty="0" smtClean="0"/>
              <a:t>The reality is that much of our work will enter a world of individuals and institutions that may lack even a general appreciation of what we are talking about…there is a need for what you might think of as general education, both about the variety of systems and processes we deal with and the connection between science-based information and the things that people care about. If </a:t>
            </a:r>
            <a:r>
              <a:rPr lang="en-US" sz="1600" dirty="0"/>
              <a:t>the public in general and decisionmakers in particular can’t make a connection between our work and </a:t>
            </a:r>
            <a:r>
              <a:rPr lang="en-US" sz="1600" dirty="0" smtClean="0"/>
              <a:t>what they care about, they may not be inclined to recognize and value our work in their decisionmaking.</a:t>
            </a:r>
          </a:p>
          <a:p>
            <a:r>
              <a:rPr lang="en-US" sz="1600" dirty="0" smtClean="0"/>
              <a:t>We ignore this reality at our peril, I think.</a:t>
            </a:r>
          </a:p>
        </p:txBody>
      </p:sp>
      <p:sp>
        <p:nvSpPr>
          <p:cNvPr id="4" name="Slide Number Placeholder 3"/>
          <p:cNvSpPr>
            <a:spLocks noGrp="1"/>
          </p:cNvSpPr>
          <p:nvPr>
            <p:ph type="sldNum" sz="quarter" idx="10"/>
          </p:nvPr>
        </p:nvSpPr>
        <p:spPr/>
        <p:txBody>
          <a:bodyPr/>
          <a:lstStyle/>
          <a:p>
            <a:pPr>
              <a:defRPr/>
            </a:pPr>
            <a:fld id="{36263A5D-F107-460F-BF23-C749811E244B}" type="slidenum">
              <a:rPr lang="en-US" smtClean="0"/>
              <a:pPr>
                <a:defRPr/>
              </a:pPr>
              <a:t>5</a:t>
            </a:fld>
            <a:endParaRPr lang="en-US" dirty="0"/>
          </a:p>
        </p:txBody>
      </p:sp>
    </p:spTree>
    <p:extLst>
      <p:ext uri="{BB962C8B-B14F-4D97-AF65-F5344CB8AC3E}">
        <p14:creationId xmlns:p14="http://schemas.microsoft.com/office/powerpoint/2010/main" val="4054821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Several other aspects of the context of producing actionable science are worth mentioning, even if they are largely out of the control of us as scientists.</a:t>
            </a:r>
          </a:p>
          <a:p>
            <a:endParaRPr lang="en-US" sz="1600" dirty="0"/>
          </a:p>
          <a:p>
            <a:r>
              <a:rPr lang="en-US" sz="1600" dirty="0" smtClean="0"/>
              <a:t>Slide stuff…</a:t>
            </a:r>
          </a:p>
          <a:p>
            <a:endParaRPr lang="en-US" sz="1600" dirty="0"/>
          </a:p>
          <a:p>
            <a:r>
              <a:rPr lang="en-US" sz="1600" dirty="0" smtClean="0"/>
              <a:t>Even though many of these issue are not under our control, I think that for me as a science manager, it is worth keeping this context in mind, certainly as we are still in the process of figuring out our niche.  The question in the back of my mind needs to be, are there things that the SECSC can do that can make the science we support more useful given this context?</a:t>
            </a:r>
            <a:endParaRPr lang="en-US" sz="1600" dirty="0"/>
          </a:p>
        </p:txBody>
      </p:sp>
      <p:sp>
        <p:nvSpPr>
          <p:cNvPr id="4" name="Slide Number Placeholder 3"/>
          <p:cNvSpPr>
            <a:spLocks noGrp="1"/>
          </p:cNvSpPr>
          <p:nvPr>
            <p:ph type="sldNum" sz="quarter" idx="10"/>
          </p:nvPr>
        </p:nvSpPr>
        <p:spPr/>
        <p:txBody>
          <a:bodyPr/>
          <a:lstStyle/>
          <a:p>
            <a:pPr>
              <a:defRPr/>
            </a:pPr>
            <a:fld id="{36263A5D-F107-460F-BF23-C749811E244B}" type="slidenum">
              <a:rPr lang="en-US" smtClean="0"/>
              <a:pPr>
                <a:defRPr/>
              </a:pPr>
              <a:t>6</a:t>
            </a:fld>
            <a:endParaRPr lang="en-US" dirty="0"/>
          </a:p>
        </p:txBody>
      </p:sp>
    </p:spTree>
    <p:extLst>
      <p:ext uri="{BB962C8B-B14F-4D97-AF65-F5344CB8AC3E}">
        <p14:creationId xmlns:p14="http://schemas.microsoft.com/office/powerpoint/2010/main" val="4230548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I think it is fair to say, at least on the CSC side of the DOI climate change enterprise, that we are still in the learning mode in terms of recognizing and understanding these challenges and operating effectively in the face of these challenges.</a:t>
            </a:r>
          </a:p>
          <a:p>
            <a:endParaRPr lang="en-US" sz="1600" dirty="0" smtClean="0"/>
          </a:p>
          <a:p>
            <a:r>
              <a:rPr lang="en-US" sz="1600" dirty="0" smtClean="0"/>
              <a:t>Slide…</a:t>
            </a:r>
            <a:endParaRPr lang="en-US" sz="1600" dirty="0"/>
          </a:p>
        </p:txBody>
      </p:sp>
      <p:sp>
        <p:nvSpPr>
          <p:cNvPr id="4" name="Slide Number Placeholder 3"/>
          <p:cNvSpPr>
            <a:spLocks noGrp="1"/>
          </p:cNvSpPr>
          <p:nvPr>
            <p:ph type="sldNum" sz="quarter" idx="10"/>
          </p:nvPr>
        </p:nvSpPr>
        <p:spPr/>
        <p:txBody>
          <a:bodyPr/>
          <a:lstStyle/>
          <a:p>
            <a:pPr>
              <a:defRPr/>
            </a:pPr>
            <a:fld id="{36263A5D-F107-460F-BF23-C749811E244B}" type="slidenum">
              <a:rPr lang="en-US" smtClean="0"/>
              <a:pPr>
                <a:defRPr/>
              </a:pPr>
              <a:t>7</a:t>
            </a:fld>
            <a:endParaRPr lang="en-US" dirty="0"/>
          </a:p>
        </p:txBody>
      </p:sp>
    </p:spTree>
    <p:extLst>
      <p:ext uri="{BB962C8B-B14F-4D97-AF65-F5344CB8AC3E}">
        <p14:creationId xmlns:p14="http://schemas.microsoft.com/office/powerpoint/2010/main" val="2974511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Given the formidable, or wicked, problems that make up the context for the SECSC activities, I think we can point out a couple of areas where we would like to evolve.</a:t>
            </a:r>
          </a:p>
          <a:p>
            <a:endParaRPr lang="en-US" sz="1600" dirty="0"/>
          </a:p>
          <a:p>
            <a:r>
              <a:rPr lang="en-US" sz="1600" dirty="0" smtClean="0"/>
              <a:t>Slide…</a:t>
            </a:r>
          </a:p>
          <a:p>
            <a:endParaRPr lang="en-US" sz="1600" dirty="0"/>
          </a:p>
          <a:p>
            <a:endParaRPr lang="en-US" sz="1600" dirty="0"/>
          </a:p>
        </p:txBody>
      </p:sp>
      <p:sp>
        <p:nvSpPr>
          <p:cNvPr id="4" name="Slide Number Placeholder 3"/>
          <p:cNvSpPr>
            <a:spLocks noGrp="1"/>
          </p:cNvSpPr>
          <p:nvPr>
            <p:ph type="sldNum" sz="quarter" idx="10"/>
          </p:nvPr>
        </p:nvSpPr>
        <p:spPr/>
        <p:txBody>
          <a:bodyPr/>
          <a:lstStyle/>
          <a:p>
            <a:pPr>
              <a:defRPr/>
            </a:pPr>
            <a:fld id="{36263A5D-F107-460F-BF23-C749811E244B}" type="slidenum">
              <a:rPr lang="en-US" smtClean="0"/>
              <a:pPr>
                <a:defRPr/>
              </a:pPr>
              <a:t>8</a:t>
            </a:fld>
            <a:endParaRPr lang="en-US" dirty="0"/>
          </a:p>
        </p:txBody>
      </p:sp>
    </p:spTree>
    <p:extLst>
      <p:ext uri="{BB962C8B-B14F-4D97-AF65-F5344CB8AC3E}">
        <p14:creationId xmlns:p14="http://schemas.microsoft.com/office/powerpoint/2010/main" val="4229118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416425"/>
            <a:ext cx="6324600" cy="4183063"/>
          </a:xfrm>
        </p:spPr>
        <p:txBody>
          <a:bodyPr/>
          <a:lstStyle/>
          <a:p>
            <a:r>
              <a:rPr lang="en-US" sz="1600" dirty="0" smtClean="0"/>
              <a:t>Over the last two years there has been an emerging theme  in the work the SECSC has supported that I think has been most clearly expressed in this year’s call for proposals.</a:t>
            </a:r>
          </a:p>
          <a:p>
            <a:r>
              <a:rPr lang="en-US" sz="1600" dirty="0" smtClean="0"/>
              <a:t>And that is a emphasis on supporting work that can be clearly linked with a global change-related adaptation decision.</a:t>
            </a:r>
          </a:p>
          <a:p>
            <a:r>
              <a:rPr lang="en-US" sz="1600" dirty="0" smtClean="0"/>
              <a:t>In FY 13 that emphasis has been evident in two areas:</a:t>
            </a:r>
          </a:p>
          <a:p>
            <a:pPr marL="342900" indent="-342900">
              <a:buFont typeface="+mj-lt"/>
              <a:buAutoNum type="arabicPeriod"/>
            </a:pPr>
            <a:r>
              <a:rPr lang="en-US" sz="1600" dirty="0" smtClean="0"/>
              <a:t>This years call for statements of interest and proposal for the SECSC science funds.  There is an explicit focus on doing science that can inform actual decisions.  I’ll briefly discuss the results of that call in a moment.</a:t>
            </a:r>
          </a:p>
          <a:p>
            <a:pPr marL="342900" indent="-342900">
              <a:buFont typeface="+mj-lt"/>
              <a:buAutoNum type="arabicPeriod"/>
            </a:pPr>
            <a:r>
              <a:rPr lang="en-US" sz="1600" dirty="0" smtClean="0"/>
              <a:t>The emphasis is also evident in in the SECSC hiring focus.</a:t>
            </a:r>
          </a:p>
          <a:p>
            <a:pPr marL="800100" lvl="1" indent="-342900">
              <a:buFont typeface="+mj-lt"/>
              <a:buAutoNum type="arabicPeriod"/>
            </a:pPr>
            <a:r>
              <a:rPr lang="en-US" sz="1600" dirty="0" smtClean="0"/>
              <a:t>Adam…interdisciplinary link between climate science and ecological endpoints.</a:t>
            </a:r>
          </a:p>
          <a:p>
            <a:pPr marL="800100" lvl="1" indent="-342900">
              <a:buFont typeface="+mj-lt"/>
              <a:buAutoNum type="arabicPeriod"/>
            </a:pPr>
            <a:r>
              <a:rPr lang="en-US" sz="1600" dirty="0" smtClean="0"/>
              <a:t>New hire…interviewed two final candidates last </a:t>
            </a:r>
            <a:r>
              <a:rPr lang="en-US" sz="1600" dirty="0" err="1" smtClean="0"/>
              <a:t>week..with</a:t>
            </a:r>
            <a:r>
              <a:rPr lang="en-US" sz="1600" dirty="0" smtClean="0"/>
              <a:t> emphasis on quantitative ecology and decision analysis.</a:t>
            </a:r>
            <a:endParaRPr lang="en-US" sz="1600" dirty="0"/>
          </a:p>
          <a:p>
            <a:r>
              <a:rPr lang="en-US" sz="1600" dirty="0" smtClean="0"/>
              <a:t> </a:t>
            </a:r>
            <a:endParaRPr lang="en-US" sz="1600" dirty="0"/>
          </a:p>
        </p:txBody>
      </p:sp>
      <p:sp>
        <p:nvSpPr>
          <p:cNvPr id="4" name="Slide Number Placeholder 3"/>
          <p:cNvSpPr>
            <a:spLocks noGrp="1"/>
          </p:cNvSpPr>
          <p:nvPr>
            <p:ph type="sldNum" sz="quarter" idx="10"/>
          </p:nvPr>
        </p:nvSpPr>
        <p:spPr/>
        <p:txBody>
          <a:bodyPr/>
          <a:lstStyle/>
          <a:p>
            <a:pPr>
              <a:defRPr/>
            </a:pPr>
            <a:fld id="{36263A5D-F107-460F-BF23-C749811E244B}" type="slidenum">
              <a:rPr lang="en-US" smtClean="0"/>
              <a:pPr>
                <a:defRPr/>
              </a:pPr>
              <a:t>9</a:t>
            </a:fld>
            <a:endParaRPr lang="en-US" dirty="0"/>
          </a:p>
        </p:txBody>
      </p:sp>
    </p:spTree>
    <p:extLst>
      <p:ext uri="{BB962C8B-B14F-4D97-AF65-F5344CB8AC3E}">
        <p14:creationId xmlns:p14="http://schemas.microsoft.com/office/powerpoint/2010/main" val="9710609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2CB99F6-0EA4-479D-9C43-E71C4C7B2D80}" type="slidenum">
              <a:rPr lang="en-US"/>
              <a:pPr>
                <a:defRPr/>
              </a:pPr>
              <a:t>‹#›</a:t>
            </a:fld>
            <a:endParaRPr lang="en-US" dirty="0"/>
          </a:p>
        </p:txBody>
      </p:sp>
      <p:pic>
        <p:nvPicPr>
          <p:cNvPr id="7" name="Picture 5" descr="E:\graphics\logo.jpg"/>
          <p:cNvPicPr>
            <a:picLocks noChangeAspect="1" noChangeArrowheads="1"/>
          </p:cNvPicPr>
          <p:nvPr userDrawn="1"/>
        </p:nvPicPr>
        <p:blipFill>
          <a:blip r:embed="rId2" cstate="print">
            <a:clrChange>
              <a:clrFrom>
                <a:srgbClr val="303D99"/>
              </a:clrFrom>
              <a:clrTo>
                <a:srgbClr val="303D99">
                  <a:alpha val="0"/>
                </a:srgbClr>
              </a:clrTo>
            </a:clrChange>
            <a:extLst>
              <a:ext uri="{28A0092B-C50C-407E-A947-70E740481C1C}">
                <a14:useLocalDpi xmlns:a14="http://schemas.microsoft.com/office/drawing/2010/main" val="0"/>
              </a:ext>
            </a:extLst>
          </a:blip>
          <a:srcRect/>
          <a:stretch>
            <a:fillRect/>
          </a:stretch>
        </p:blipFill>
        <p:spPr bwMode="auto">
          <a:xfrm>
            <a:off x="152400" y="6400800"/>
            <a:ext cx="1219200" cy="336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7743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157D2DA-4D08-488F-A03C-448327F379DC}" type="slidenum">
              <a:rPr lang="en-US"/>
              <a:pPr>
                <a:defRPr/>
              </a:pPr>
              <a:t>‹#›</a:t>
            </a:fld>
            <a:endParaRPr lang="en-US" dirty="0"/>
          </a:p>
        </p:txBody>
      </p:sp>
      <p:pic>
        <p:nvPicPr>
          <p:cNvPr id="7" name="Picture 5" descr="E:\graphics\logo.jpg"/>
          <p:cNvPicPr>
            <a:picLocks noChangeAspect="1" noChangeArrowheads="1"/>
          </p:cNvPicPr>
          <p:nvPr userDrawn="1"/>
        </p:nvPicPr>
        <p:blipFill>
          <a:blip r:embed="rId2" cstate="print">
            <a:clrChange>
              <a:clrFrom>
                <a:srgbClr val="303D99"/>
              </a:clrFrom>
              <a:clrTo>
                <a:srgbClr val="303D99">
                  <a:alpha val="0"/>
                </a:srgbClr>
              </a:clrTo>
            </a:clrChange>
            <a:extLst>
              <a:ext uri="{28A0092B-C50C-407E-A947-70E740481C1C}">
                <a14:useLocalDpi xmlns:a14="http://schemas.microsoft.com/office/drawing/2010/main" val="0"/>
              </a:ext>
            </a:extLst>
          </a:blip>
          <a:srcRect/>
          <a:stretch>
            <a:fillRect/>
          </a:stretch>
        </p:blipFill>
        <p:spPr bwMode="auto">
          <a:xfrm>
            <a:off x="152400" y="6400800"/>
            <a:ext cx="1219200" cy="336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80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17A029D-8B72-4827-B5E2-2A341CC6FA3D}" type="slidenum">
              <a:rPr lang="en-US"/>
              <a:pPr>
                <a:defRPr/>
              </a:pPr>
              <a:t>‹#›</a:t>
            </a:fld>
            <a:endParaRPr lang="en-US" dirty="0"/>
          </a:p>
        </p:txBody>
      </p:sp>
      <p:pic>
        <p:nvPicPr>
          <p:cNvPr id="7" name="Picture 5" descr="E:\graphics\logo.jpg"/>
          <p:cNvPicPr>
            <a:picLocks noChangeAspect="1" noChangeArrowheads="1"/>
          </p:cNvPicPr>
          <p:nvPr userDrawn="1"/>
        </p:nvPicPr>
        <p:blipFill>
          <a:blip r:embed="rId2" cstate="print">
            <a:clrChange>
              <a:clrFrom>
                <a:srgbClr val="303D99"/>
              </a:clrFrom>
              <a:clrTo>
                <a:srgbClr val="303D99">
                  <a:alpha val="0"/>
                </a:srgbClr>
              </a:clrTo>
            </a:clrChange>
            <a:extLst>
              <a:ext uri="{28A0092B-C50C-407E-A947-70E740481C1C}">
                <a14:useLocalDpi xmlns:a14="http://schemas.microsoft.com/office/drawing/2010/main" val="0"/>
              </a:ext>
            </a:extLst>
          </a:blip>
          <a:srcRect/>
          <a:stretch>
            <a:fillRect/>
          </a:stretch>
        </p:blipFill>
        <p:spPr bwMode="auto">
          <a:xfrm>
            <a:off x="152400" y="6400800"/>
            <a:ext cx="1219200" cy="336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5333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lvl1pPr>
              <a:defRPr sz="3600"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C71D7D4-EB68-404A-88A0-8338640ADF8C}" type="slidenum">
              <a:rPr lang="en-US"/>
              <a:pPr>
                <a:defRPr/>
              </a:pPr>
              <a:t>‹#›</a:t>
            </a:fld>
            <a:endParaRPr lang="en-US" dirty="0"/>
          </a:p>
        </p:txBody>
      </p:sp>
      <p:pic>
        <p:nvPicPr>
          <p:cNvPr id="7" name="Picture 5" descr="E:\graphics\logo.jpg"/>
          <p:cNvPicPr>
            <a:picLocks noChangeAspect="1" noChangeArrowheads="1"/>
          </p:cNvPicPr>
          <p:nvPr userDrawn="1"/>
        </p:nvPicPr>
        <p:blipFill>
          <a:blip r:embed="rId2" cstate="print">
            <a:clrChange>
              <a:clrFrom>
                <a:srgbClr val="303D99"/>
              </a:clrFrom>
              <a:clrTo>
                <a:srgbClr val="303D99">
                  <a:alpha val="0"/>
                </a:srgbClr>
              </a:clrTo>
            </a:clrChange>
            <a:extLst>
              <a:ext uri="{28A0092B-C50C-407E-A947-70E740481C1C}">
                <a14:useLocalDpi xmlns:a14="http://schemas.microsoft.com/office/drawing/2010/main" val="0"/>
              </a:ext>
            </a:extLst>
          </a:blip>
          <a:srcRect/>
          <a:stretch>
            <a:fillRect/>
          </a:stretch>
        </p:blipFill>
        <p:spPr bwMode="auto">
          <a:xfrm>
            <a:off x="152400" y="6400800"/>
            <a:ext cx="1219200" cy="336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026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9FCE8AC-EE6D-44B8-A430-3ED11C2C5A61}" type="slidenum">
              <a:rPr lang="en-US"/>
              <a:pPr>
                <a:defRPr/>
              </a:pPr>
              <a:t>‹#›</a:t>
            </a:fld>
            <a:endParaRPr lang="en-US" dirty="0"/>
          </a:p>
        </p:txBody>
      </p:sp>
      <p:pic>
        <p:nvPicPr>
          <p:cNvPr id="7" name="Picture 5" descr="E:\graphics\logo.jpg"/>
          <p:cNvPicPr>
            <a:picLocks noChangeAspect="1" noChangeArrowheads="1"/>
          </p:cNvPicPr>
          <p:nvPr userDrawn="1"/>
        </p:nvPicPr>
        <p:blipFill>
          <a:blip r:embed="rId2" cstate="print">
            <a:clrChange>
              <a:clrFrom>
                <a:srgbClr val="303D99"/>
              </a:clrFrom>
              <a:clrTo>
                <a:srgbClr val="303D99">
                  <a:alpha val="0"/>
                </a:srgbClr>
              </a:clrTo>
            </a:clrChange>
            <a:extLst>
              <a:ext uri="{28A0092B-C50C-407E-A947-70E740481C1C}">
                <a14:useLocalDpi xmlns:a14="http://schemas.microsoft.com/office/drawing/2010/main" val="0"/>
              </a:ext>
            </a:extLst>
          </a:blip>
          <a:srcRect/>
          <a:stretch>
            <a:fillRect/>
          </a:stretch>
        </p:blipFill>
        <p:spPr bwMode="auto">
          <a:xfrm>
            <a:off x="152400" y="6400800"/>
            <a:ext cx="1219200" cy="336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5440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ADF838A-1945-4637-B22D-36B1FE04982B}" type="slidenum">
              <a:rPr lang="en-US"/>
              <a:pPr>
                <a:defRPr/>
              </a:pPr>
              <a:t>‹#›</a:t>
            </a:fld>
            <a:endParaRPr lang="en-US" dirty="0"/>
          </a:p>
        </p:txBody>
      </p:sp>
      <p:pic>
        <p:nvPicPr>
          <p:cNvPr id="8" name="Picture 5" descr="E:\graphics\logo.jpg"/>
          <p:cNvPicPr>
            <a:picLocks noChangeAspect="1" noChangeArrowheads="1"/>
          </p:cNvPicPr>
          <p:nvPr userDrawn="1"/>
        </p:nvPicPr>
        <p:blipFill>
          <a:blip r:embed="rId2" cstate="print">
            <a:clrChange>
              <a:clrFrom>
                <a:srgbClr val="303D99"/>
              </a:clrFrom>
              <a:clrTo>
                <a:srgbClr val="303D99">
                  <a:alpha val="0"/>
                </a:srgbClr>
              </a:clrTo>
            </a:clrChange>
            <a:extLst>
              <a:ext uri="{28A0092B-C50C-407E-A947-70E740481C1C}">
                <a14:useLocalDpi xmlns:a14="http://schemas.microsoft.com/office/drawing/2010/main" val="0"/>
              </a:ext>
            </a:extLst>
          </a:blip>
          <a:srcRect/>
          <a:stretch>
            <a:fillRect/>
          </a:stretch>
        </p:blipFill>
        <p:spPr bwMode="auto">
          <a:xfrm>
            <a:off x="152400" y="6400800"/>
            <a:ext cx="1219200" cy="336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0371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D77406E9-2F60-41F4-9CD3-6B65B87D19DE}" type="slidenum">
              <a:rPr lang="en-US"/>
              <a:pPr>
                <a:defRPr/>
              </a:pPr>
              <a:t>‹#›</a:t>
            </a:fld>
            <a:endParaRPr lang="en-US" dirty="0"/>
          </a:p>
        </p:txBody>
      </p:sp>
      <p:pic>
        <p:nvPicPr>
          <p:cNvPr id="10" name="Picture 5" descr="E:\graphics\logo.jpg"/>
          <p:cNvPicPr>
            <a:picLocks noChangeAspect="1" noChangeArrowheads="1"/>
          </p:cNvPicPr>
          <p:nvPr userDrawn="1"/>
        </p:nvPicPr>
        <p:blipFill>
          <a:blip r:embed="rId2" cstate="print">
            <a:clrChange>
              <a:clrFrom>
                <a:srgbClr val="303D99"/>
              </a:clrFrom>
              <a:clrTo>
                <a:srgbClr val="303D99">
                  <a:alpha val="0"/>
                </a:srgbClr>
              </a:clrTo>
            </a:clrChange>
            <a:extLst>
              <a:ext uri="{28A0092B-C50C-407E-A947-70E740481C1C}">
                <a14:useLocalDpi xmlns:a14="http://schemas.microsoft.com/office/drawing/2010/main" val="0"/>
              </a:ext>
            </a:extLst>
          </a:blip>
          <a:srcRect/>
          <a:stretch>
            <a:fillRect/>
          </a:stretch>
        </p:blipFill>
        <p:spPr bwMode="auto">
          <a:xfrm>
            <a:off x="152400" y="6400800"/>
            <a:ext cx="1219200" cy="336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417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719C55A4-76B0-4A13-BF1A-7A6B69178029}" type="slidenum">
              <a:rPr lang="en-US"/>
              <a:pPr>
                <a:defRPr/>
              </a:pPr>
              <a:t>‹#›</a:t>
            </a:fld>
            <a:endParaRPr lang="en-US" dirty="0"/>
          </a:p>
        </p:txBody>
      </p:sp>
      <p:pic>
        <p:nvPicPr>
          <p:cNvPr id="6" name="Picture 5" descr="E:\graphics\logo.jpg"/>
          <p:cNvPicPr>
            <a:picLocks noChangeAspect="1" noChangeArrowheads="1"/>
          </p:cNvPicPr>
          <p:nvPr userDrawn="1"/>
        </p:nvPicPr>
        <p:blipFill>
          <a:blip r:embed="rId2" cstate="print">
            <a:clrChange>
              <a:clrFrom>
                <a:srgbClr val="303D99"/>
              </a:clrFrom>
              <a:clrTo>
                <a:srgbClr val="303D99">
                  <a:alpha val="0"/>
                </a:srgbClr>
              </a:clrTo>
            </a:clrChange>
            <a:extLst>
              <a:ext uri="{28A0092B-C50C-407E-A947-70E740481C1C}">
                <a14:useLocalDpi xmlns:a14="http://schemas.microsoft.com/office/drawing/2010/main" val="0"/>
              </a:ext>
            </a:extLst>
          </a:blip>
          <a:srcRect/>
          <a:stretch>
            <a:fillRect/>
          </a:stretch>
        </p:blipFill>
        <p:spPr bwMode="auto">
          <a:xfrm>
            <a:off x="152400" y="6400800"/>
            <a:ext cx="1219200" cy="336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7886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9D5514CA-3302-4A1A-9636-4F8A0C7B06D7}" type="slidenum">
              <a:rPr lang="en-US"/>
              <a:pPr>
                <a:defRPr/>
              </a:pPr>
              <a:t>‹#›</a:t>
            </a:fld>
            <a:endParaRPr lang="en-US" dirty="0"/>
          </a:p>
        </p:txBody>
      </p:sp>
    </p:spTree>
    <p:extLst>
      <p:ext uri="{BB962C8B-B14F-4D97-AF65-F5344CB8AC3E}">
        <p14:creationId xmlns:p14="http://schemas.microsoft.com/office/powerpoint/2010/main" val="1273941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E25510C-BA79-48EA-9D2B-16BDC90118B7}" type="slidenum">
              <a:rPr lang="en-US"/>
              <a:pPr>
                <a:defRPr/>
              </a:pPr>
              <a:t>‹#›</a:t>
            </a:fld>
            <a:endParaRPr lang="en-US" dirty="0"/>
          </a:p>
        </p:txBody>
      </p:sp>
      <p:pic>
        <p:nvPicPr>
          <p:cNvPr id="8" name="Picture 5" descr="E:\graphics\logo.jpg"/>
          <p:cNvPicPr>
            <a:picLocks noChangeAspect="1" noChangeArrowheads="1"/>
          </p:cNvPicPr>
          <p:nvPr userDrawn="1"/>
        </p:nvPicPr>
        <p:blipFill>
          <a:blip r:embed="rId2" cstate="print">
            <a:clrChange>
              <a:clrFrom>
                <a:srgbClr val="303D99"/>
              </a:clrFrom>
              <a:clrTo>
                <a:srgbClr val="303D99">
                  <a:alpha val="0"/>
                </a:srgbClr>
              </a:clrTo>
            </a:clrChange>
            <a:extLst>
              <a:ext uri="{28A0092B-C50C-407E-A947-70E740481C1C}">
                <a14:useLocalDpi xmlns:a14="http://schemas.microsoft.com/office/drawing/2010/main" val="0"/>
              </a:ext>
            </a:extLst>
          </a:blip>
          <a:srcRect/>
          <a:stretch>
            <a:fillRect/>
          </a:stretch>
        </p:blipFill>
        <p:spPr bwMode="auto">
          <a:xfrm>
            <a:off x="152400" y="6400800"/>
            <a:ext cx="1219200" cy="336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819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D2511D9-17E5-42DA-BDBE-C75B5E349DF6}" type="slidenum">
              <a:rPr lang="en-US"/>
              <a:pPr>
                <a:defRPr/>
              </a:pPr>
              <a:t>‹#›</a:t>
            </a:fld>
            <a:endParaRPr lang="en-US" dirty="0"/>
          </a:p>
        </p:txBody>
      </p:sp>
      <p:pic>
        <p:nvPicPr>
          <p:cNvPr id="8" name="Picture 5" descr="E:\graphics\logo.jpg"/>
          <p:cNvPicPr>
            <a:picLocks noChangeAspect="1" noChangeArrowheads="1"/>
          </p:cNvPicPr>
          <p:nvPr userDrawn="1"/>
        </p:nvPicPr>
        <p:blipFill>
          <a:blip r:embed="rId2" cstate="print">
            <a:clrChange>
              <a:clrFrom>
                <a:srgbClr val="303D99"/>
              </a:clrFrom>
              <a:clrTo>
                <a:srgbClr val="303D99">
                  <a:alpha val="0"/>
                </a:srgbClr>
              </a:clrTo>
            </a:clrChange>
            <a:extLst>
              <a:ext uri="{28A0092B-C50C-407E-A947-70E740481C1C}">
                <a14:useLocalDpi xmlns:a14="http://schemas.microsoft.com/office/drawing/2010/main" val="0"/>
              </a:ext>
            </a:extLst>
          </a:blip>
          <a:srcRect/>
          <a:stretch>
            <a:fillRect/>
          </a:stretch>
        </p:blipFill>
        <p:spPr bwMode="auto">
          <a:xfrm>
            <a:off x="152400" y="6400800"/>
            <a:ext cx="1219200" cy="336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56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lin ang="5400000" scaled="0"/>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0">
                <a:solidFill>
                  <a:schemeClr val="tx1">
                    <a:tint val="75000"/>
                  </a:schemeClr>
                </a:solidFill>
                <a:latin typeface="Arial" charset="0"/>
                <a:cs typeface="Arial" charset="0"/>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0">
                <a:solidFill>
                  <a:schemeClr val="tx1">
                    <a:tint val="75000"/>
                  </a:schemeClr>
                </a:solidFill>
                <a:latin typeface="Arial" charset="0"/>
                <a:cs typeface="Arial"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0">
                <a:solidFill>
                  <a:schemeClr val="tx1">
                    <a:tint val="75000"/>
                  </a:schemeClr>
                </a:solidFill>
                <a:latin typeface="Arial" charset="0"/>
                <a:cs typeface="Arial" charset="0"/>
              </a:defRPr>
            </a:lvl1pPr>
          </a:lstStyle>
          <a:p>
            <a:pPr>
              <a:defRPr/>
            </a:pPr>
            <a:fld id="{83D5A19F-07B3-4868-AEB9-C584BA1F2BB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4738" y="4419046"/>
            <a:ext cx="3659262" cy="2438954"/>
          </a:xfrm>
          <a:prstGeom prst="rect">
            <a:avLst/>
          </a:prstGeom>
        </p:spPr>
      </p:pic>
      <p:sp>
        <p:nvSpPr>
          <p:cNvPr id="2051" name="Title 3"/>
          <p:cNvSpPr txBox="1">
            <a:spLocks/>
          </p:cNvSpPr>
          <p:nvPr/>
        </p:nvSpPr>
        <p:spPr bwMode="auto">
          <a:xfrm>
            <a:off x="22291" y="609600"/>
            <a:ext cx="9144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Arial" pitchFamily="34" charset="0"/>
                <a:cs typeface="Arial" pitchFamily="34" charset="0"/>
              </a:defRPr>
            </a:lvl1pPr>
            <a:lvl2pPr marL="742950" indent="-285750" eaLnBrk="0" hangingPunct="0">
              <a:defRPr sz="1600" b="1">
                <a:solidFill>
                  <a:schemeClr val="tx1"/>
                </a:solidFill>
                <a:latin typeface="Arial" pitchFamily="34" charset="0"/>
                <a:cs typeface="Arial" pitchFamily="34" charset="0"/>
              </a:defRPr>
            </a:lvl2pPr>
            <a:lvl3pPr marL="1143000" indent="-228600" eaLnBrk="0" hangingPunct="0">
              <a:defRPr sz="1600" b="1">
                <a:solidFill>
                  <a:schemeClr val="tx1"/>
                </a:solidFill>
                <a:latin typeface="Arial" pitchFamily="34" charset="0"/>
                <a:cs typeface="Arial" pitchFamily="34" charset="0"/>
              </a:defRPr>
            </a:lvl3pPr>
            <a:lvl4pPr marL="1600200" indent="-228600" eaLnBrk="0" hangingPunct="0">
              <a:defRPr sz="1600" b="1">
                <a:solidFill>
                  <a:schemeClr val="tx1"/>
                </a:solidFill>
                <a:latin typeface="Arial" pitchFamily="34" charset="0"/>
                <a:cs typeface="Arial" pitchFamily="34" charset="0"/>
              </a:defRPr>
            </a:lvl4pPr>
            <a:lvl5pPr marL="2057400" indent="-228600" eaLnBrk="0" hangingPunct="0">
              <a:defRPr sz="16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b="1">
                <a:solidFill>
                  <a:schemeClr val="tx1"/>
                </a:solidFill>
                <a:latin typeface="Arial" pitchFamily="34" charset="0"/>
                <a:cs typeface="Arial" pitchFamily="34" charset="0"/>
              </a:defRPr>
            </a:lvl9pPr>
          </a:lstStyle>
          <a:p>
            <a:pPr algn="ctr" eaLnBrk="1" hangingPunct="1"/>
            <a:endParaRPr lang="en-US" sz="2800" dirty="0" smtClean="0">
              <a:latin typeface="+mn-lt"/>
            </a:endParaRPr>
          </a:p>
          <a:p>
            <a:pPr algn="ctr" eaLnBrk="1" hangingPunct="1"/>
            <a:r>
              <a:rPr lang="en-US" sz="2800" dirty="0" smtClean="0">
                <a:latin typeface="+mn-lt"/>
              </a:rPr>
              <a:t>SECSC FY13/14 Science Planning: Issues and considerations in implementing a decision-oriented project portfolio</a:t>
            </a:r>
            <a:endParaRPr lang="en-US" sz="2800" dirty="0">
              <a:latin typeface="+mn-lt"/>
            </a:endParaRPr>
          </a:p>
        </p:txBody>
      </p:sp>
      <p:sp>
        <p:nvSpPr>
          <p:cNvPr id="3" name="Subtitle 4"/>
          <p:cNvSpPr txBox="1">
            <a:spLocks/>
          </p:cNvSpPr>
          <p:nvPr/>
        </p:nvSpPr>
        <p:spPr>
          <a:xfrm>
            <a:off x="0" y="4648200"/>
            <a:ext cx="5029200" cy="25908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spcBef>
                <a:spcPts val="0"/>
              </a:spcBef>
              <a:buFont typeface="Arial" charset="0"/>
              <a:buNone/>
              <a:defRPr/>
            </a:pPr>
            <a:endParaRPr lang="en-US" sz="2000" dirty="0" smtClean="0">
              <a:solidFill>
                <a:schemeClr val="tx1">
                  <a:lumMod val="50000"/>
                  <a:lumOff val="50000"/>
                </a:schemeClr>
              </a:solidFill>
            </a:endParaRPr>
          </a:p>
          <a:p>
            <a:pPr eaLnBrk="1" hangingPunct="1">
              <a:spcBef>
                <a:spcPts val="0"/>
              </a:spcBef>
              <a:buFont typeface="Arial" charset="0"/>
              <a:buNone/>
              <a:defRPr/>
            </a:pPr>
            <a:endParaRPr lang="en-US" sz="2000" dirty="0">
              <a:solidFill>
                <a:schemeClr val="tx1">
                  <a:lumMod val="50000"/>
                  <a:lumOff val="50000"/>
                </a:schemeClr>
              </a:solidFill>
            </a:endParaRPr>
          </a:p>
          <a:p>
            <a:pPr marL="0" indent="0" eaLnBrk="1" hangingPunct="1">
              <a:spcBef>
                <a:spcPts val="0"/>
              </a:spcBef>
              <a:buFont typeface="Arial" charset="0"/>
              <a:buNone/>
              <a:defRPr/>
            </a:pPr>
            <a:r>
              <a:rPr lang="en-US" sz="2000" dirty="0" smtClean="0">
                <a:solidFill>
                  <a:srgbClr val="FFFF00"/>
                </a:solidFill>
              </a:rPr>
              <a:t>Jerry McMahon</a:t>
            </a:r>
          </a:p>
          <a:p>
            <a:pPr marL="0" indent="0" eaLnBrk="1" hangingPunct="1">
              <a:spcBef>
                <a:spcPts val="0"/>
              </a:spcBef>
              <a:buFont typeface="Arial" charset="0"/>
              <a:buNone/>
              <a:defRPr/>
            </a:pPr>
            <a:r>
              <a:rPr lang="en-US" sz="2000" dirty="0" smtClean="0">
                <a:solidFill>
                  <a:srgbClr val="FFFF00"/>
                </a:solidFill>
              </a:rPr>
              <a:t>FFACCTs</a:t>
            </a:r>
          </a:p>
          <a:p>
            <a:pPr marL="0" indent="0" eaLnBrk="1" hangingPunct="1">
              <a:spcBef>
                <a:spcPts val="0"/>
              </a:spcBef>
              <a:buFont typeface="Arial" charset="0"/>
              <a:buNone/>
              <a:defRPr/>
            </a:pPr>
            <a:r>
              <a:rPr lang="en-US" sz="2000" dirty="0" smtClean="0">
                <a:solidFill>
                  <a:srgbClr val="FFFF00"/>
                </a:solidFill>
              </a:rPr>
              <a:t>June 7, 2013</a:t>
            </a:r>
          </a:p>
          <a:p>
            <a:pPr eaLnBrk="1" hangingPunct="1">
              <a:spcBef>
                <a:spcPts val="0"/>
              </a:spcBef>
              <a:buFont typeface="Arial" charset="0"/>
              <a:buNone/>
              <a:defRPr/>
            </a:pPr>
            <a:endParaRPr lang="en-US" dirty="0"/>
          </a:p>
        </p:txBody>
      </p:sp>
      <p:pic>
        <p:nvPicPr>
          <p:cNvPr id="205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Rectangle 8"/>
          <p:cNvSpPr>
            <a:spLocks noChangeArrowheads="1"/>
          </p:cNvSpPr>
          <p:nvPr/>
        </p:nvSpPr>
        <p:spPr bwMode="auto">
          <a:xfrm>
            <a:off x="268288" y="6264275"/>
            <a:ext cx="24384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1100" dirty="0">
                <a:solidFill>
                  <a:schemeClr val="bg1"/>
                </a:solidFill>
                <a:latin typeface="Univers Condensed"/>
              </a:rPr>
              <a:t>U.S. </a:t>
            </a:r>
            <a:r>
              <a:rPr lang="en-US" sz="1100" dirty="0" smtClean="0">
                <a:solidFill>
                  <a:schemeClr val="bg1"/>
                </a:solidFill>
                <a:latin typeface="Univers Condensed"/>
              </a:rPr>
              <a:t>Department </a:t>
            </a:r>
            <a:r>
              <a:rPr lang="en-US" sz="1100" dirty="0">
                <a:solidFill>
                  <a:schemeClr val="bg1"/>
                </a:solidFill>
                <a:latin typeface="Univers Condensed"/>
              </a:rPr>
              <a:t>of the Interior</a:t>
            </a:r>
          </a:p>
          <a:p>
            <a:pPr algn="ctr" eaLnBrk="0" hangingPunct="0"/>
            <a:r>
              <a:rPr lang="en-US" sz="1100" dirty="0">
                <a:solidFill>
                  <a:schemeClr val="bg1"/>
                </a:solidFill>
                <a:latin typeface="Univers Condensed"/>
              </a:rPr>
              <a:t>U.S. Geological Survey</a:t>
            </a:r>
            <a:endParaRPr lang="en-US" sz="1100" dirty="0">
              <a:solidFill>
                <a:schemeClr val="bg1"/>
              </a:solidFill>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514600"/>
            <a:ext cx="3659262" cy="2438954"/>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71800" y="3200400"/>
            <a:ext cx="3456940" cy="254332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a:grpSpLocks/>
          </p:cNvGrpSpPr>
          <p:nvPr/>
        </p:nvGrpSpPr>
        <p:grpSpPr bwMode="auto">
          <a:xfrm>
            <a:off x="457200" y="0"/>
            <a:ext cx="8845550" cy="6116638"/>
            <a:chOff x="230" y="1070"/>
            <a:chExt cx="13928" cy="9634"/>
          </a:xfrm>
        </p:grpSpPr>
        <p:sp>
          <p:nvSpPr>
            <p:cNvPr id="5" name="Rectangle 2"/>
            <p:cNvSpPr>
              <a:spLocks/>
            </p:cNvSpPr>
            <p:nvPr/>
          </p:nvSpPr>
          <p:spPr bwMode="auto">
            <a:xfrm>
              <a:off x="240" y="1080"/>
              <a:ext cx="13908" cy="9614"/>
            </a:xfrm>
            <a:prstGeom prst="rect">
              <a:avLst/>
            </a:prstGeom>
            <a:solidFill>
              <a:srgbClr val="FDF9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6" name="Group 3"/>
            <p:cNvGrpSpPr>
              <a:grpSpLocks/>
            </p:cNvGrpSpPr>
            <p:nvPr/>
          </p:nvGrpSpPr>
          <p:grpSpPr bwMode="auto">
            <a:xfrm>
              <a:off x="2091" y="5051"/>
              <a:ext cx="1628" cy="1932"/>
              <a:chOff x="2091" y="5051"/>
              <a:chExt cx="1628" cy="1932"/>
            </a:xfrm>
          </p:grpSpPr>
          <p:sp>
            <p:nvSpPr>
              <p:cNvPr id="18" name="Freeform 4"/>
              <p:cNvSpPr>
                <a:spLocks/>
              </p:cNvSpPr>
              <p:nvPr/>
            </p:nvSpPr>
            <p:spPr bwMode="auto">
              <a:xfrm>
                <a:off x="2091" y="5051"/>
                <a:ext cx="1628" cy="1932"/>
              </a:xfrm>
              <a:custGeom>
                <a:avLst/>
                <a:gdLst>
                  <a:gd name="T0" fmla="*/ 534 w 1628"/>
                  <a:gd name="T1" fmla="*/ 0 h 1932"/>
                  <a:gd name="T2" fmla="*/ 0 w 1628"/>
                  <a:gd name="T3" fmla="*/ 0 h 1932"/>
                  <a:gd name="T4" fmla="*/ 0 w 1628"/>
                  <a:gd name="T5" fmla="*/ 1791 h 1932"/>
                  <a:gd name="T6" fmla="*/ 1045 w 1628"/>
                  <a:gd name="T7" fmla="*/ 1791 h 1932"/>
                  <a:gd name="T8" fmla="*/ 1045 w 1628"/>
                  <a:gd name="T9" fmla="*/ 1931 h 1932"/>
                  <a:gd name="T10" fmla="*/ 1628 w 1628"/>
                  <a:gd name="T11" fmla="*/ 1524 h 1932"/>
                  <a:gd name="T12" fmla="*/ 1245 w 1628"/>
                  <a:gd name="T13" fmla="*/ 1257 h 1932"/>
                  <a:gd name="T14" fmla="*/ 534 w 1628"/>
                  <a:gd name="T15" fmla="*/ 1257 h 1932"/>
                  <a:gd name="T16" fmla="*/ 534 w 1628"/>
                  <a:gd name="T17" fmla="*/ 0 h 1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8" h="1932">
                    <a:moveTo>
                      <a:pt x="534" y="0"/>
                    </a:moveTo>
                    <a:lnTo>
                      <a:pt x="0" y="0"/>
                    </a:lnTo>
                    <a:lnTo>
                      <a:pt x="0" y="1791"/>
                    </a:lnTo>
                    <a:lnTo>
                      <a:pt x="1045" y="1791"/>
                    </a:lnTo>
                    <a:lnTo>
                      <a:pt x="1045" y="1931"/>
                    </a:lnTo>
                    <a:lnTo>
                      <a:pt x="1628" y="1524"/>
                    </a:lnTo>
                    <a:lnTo>
                      <a:pt x="1245" y="1257"/>
                    </a:lnTo>
                    <a:lnTo>
                      <a:pt x="534" y="1257"/>
                    </a:lnTo>
                    <a:lnTo>
                      <a:pt x="534" y="0"/>
                    </a:lnTo>
                  </a:path>
                </a:pathLst>
              </a:custGeom>
              <a:solidFill>
                <a:srgbClr val="D7DE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5"/>
              <p:cNvSpPr>
                <a:spLocks/>
              </p:cNvSpPr>
              <p:nvPr/>
            </p:nvSpPr>
            <p:spPr bwMode="auto">
              <a:xfrm>
                <a:off x="2091" y="5051"/>
                <a:ext cx="1628" cy="1932"/>
              </a:xfrm>
              <a:custGeom>
                <a:avLst/>
                <a:gdLst>
                  <a:gd name="T0" fmla="*/ 1045 w 1628"/>
                  <a:gd name="T1" fmla="*/ 1117 h 1932"/>
                  <a:gd name="T2" fmla="*/ 1045 w 1628"/>
                  <a:gd name="T3" fmla="*/ 1257 h 1932"/>
                  <a:gd name="T4" fmla="*/ 1245 w 1628"/>
                  <a:gd name="T5" fmla="*/ 1257 h 1932"/>
                  <a:gd name="T6" fmla="*/ 1045 w 1628"/>
                  <a:gd name="T7" fmla="*/ 1117 h 1932"/>
                </a:gdLst>
                <a:ahLst/>
                <a:cxnLst>
                  <a:cxn ang="0">
                    <a:pos x="T0" y="T1"/>
                  </a:cxn>
                  <a:cxn ang="0">
                    <a:pos x="T2" y="T3"/>
                  </a:cxn>
                  <a:cxn ang="0">
                    <a:pos x="T4" y="T5"/>
                  </a:cxn>
                  <a:cxn ang="0">
                    <a:pos x="T6" y="T7"/>
                  </a:cxn>
                </a:cxnLst>
                <a:rect l="0" t="0" r="r" b="b"/>
                <a:pathLst>
                  <a:path w="1628" h="1932">
                    <a:moveTo>
                      <a:pt x="1045" y="1117"/>
                    </a:moveTo>
                    <a:lnTo>
                      <a:pt x="1045" y="1257"/>
                    </a:lnTo>
                    <a:lnTo>
                      <a:pt x="1245" y="1257"/>
                    </a:lnTo>
                    <a:lnTo>
                      <a:pt x="1045" y="1117"/>
                    </a:lnTo>
                  </a:path>
                </a:pathLst>
              </a:custGeom>
              <a:solidFill>
                <a:srgbClr val="D7DE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 name="Freeform 6"/>
            <p:cNvSpPr>
              <a:spLocks/>
            </p:cNvSpPr>
            <p:nvPr/>
          </p:nvSpPr>
          <p:spPr bwMode="auto">
            <a:xfrm>
              <a:off x="2091" y="5051"/>
              <a:ext cx="1628" cy="1932"/>
            </a:xfrm>
            <a:custGeom>
              <a:avLst/>
              <a:gdLst>
                <a:gd name="T0" fmla="*/ 534 w 1628"/>
                <a:gd name="T1" fmla="*/ 0 h 1932"/>
                <a:gd name="T2" fmla="*/ 534 w 1628"/>
                <a:gd name="T3" fmla="*/ 1257 h 1932"/>
                <a:gd name="T4" fmla="*/ 1045 w 1628"/>
                <a:gd name="T5" fmla="*/ 1257 h 1932"/>
                <a:gd name="T6" fmla="*/ 1045 w 1628"/>
                <a:gd name="T7" fmla="*/ 1117 h 1932"/>
                <a:gd name="T8" fmla="*/ 1628 w 1628"/>
                <a:gd name="T9" fmla="*/ 1524 h 1932"/>
                <a:gd name="T10" fmla="*/ 1045 w 1628"/>
                <a:gd name="T11" fmla="*/ 1931 h 1932"/>
                <a:gd name="T12" fmla="*/ 1045 w 1628"/>
                <a:gd name="T13" fmla="*/ 1791 h 1932"/>
                <a:gd name="T14" fmla="*/ 0 w 1628"/>
                <a:gd name="T15" fmla="*/ 1791 h 1932"/>
                <a:gd name="T16" fmla="*/ 0 w 1628"/>
                <a:gd name="T17" fmla="*/ 0 h 1932"/>
                <a:gd name="T18" fmla="*/ 534 w 1628"/>
                <a:gd name="T19" fmla="*/ 0 h 1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8" h="1932">
                  <a:moveTo>
                    <a:pt x="534" y="0"/>
                  </a:moveTo>
                  <a:lnTo>
                    <a:pt x="534" y="1257"/>
                  </a:lnTo>
                  <a:lnTo>
                    <a:pt x="1045" y="1257"/>
                  </a:lnTo>
                  <a:lnTo>
                    <a:pt x="1045" y="1117"/>
                  </a:lnTo>
                  <a:lnTo>
                    <a:pt x="1628" y="1524"/>
                  </a:lnTo>
                  <a:lnTo>
                    <a:pt x="1045" y="1931"/>
                  </a:lnTo>
                  <a:lnTo>
                    <a:pt x="1045" y="1791"/>
                  </a:lnTo>
                  <a:lnTo>
                    <a:pt x="0" y="1791"/>
                  </a:lnTo>
                  <a:lnTo>
                    <a:pt x="0" y="0"/>
                  </a:lnTo>
                  <a:lnTo>
                    <a:pt x="534" y="0"/>
                  </a:lnTo>
                  <a:close/>
                </a:path>
              </a:pathLst>
            </a:custGeom>
            <a:noFill/>
            <a:ln w="1905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p:nvSpPr>
          <p:spPr bwMode="auto">
            <a:xfrm>
              <a:off x="960" y="3550"/>
              <a:ext cx="2729" cy="1910"/>
            </a:xfrm>
            <a:custGeom>
              <a:avLst/>
              <a:gdLst>
                <a:gd name="T0" fmla="*/ 318 w 2729"/>
                <a:gd name="T1" fmla="*/ 0 h 1910"/>
                <a:gd name="T2" fmla="*/ 266 w 2729"/>
                <a:gd name="T3" fmla="*/ 4 h 1910"/>
                <a:gd name="T4" fmla="*/ 217 w 2729"/>
                <a:gd name="T5" fmla="*/ 16 h 1910"/>
                <a:gd name="T6" fmla="*/ 172 w 2729"/>
                <a:gd name="T7" fmla="*/ 35 h 1910"/>
                <a:gd name="T8" fmla="*/ 130 w 2729"/>
                <a:gd name="T9" fmla="*/ 61 h 1910"/>
                <a:gd name="T10" fmla="*/ 93 w 2729"/>
                <a:gd name="T11" fmla="*/ 93 h 1910"/>
                <a:gd name="T12" fmla="*/ 61 w 2729"/>
                <a:gd name="T13" fmla="*/ 130 h 1910"/>
                <a:gd name="T14" fmla="*/ 35 w 2729"/>
                <a:gd name="T15" fmla="*/ 172 h 1910"/>
                <a:gd name="T16" fmla="*/ 16 w 2729"/>
                <a:gd name="T17" fmla="*/ 217 h 1910"/>
                <a:gd name="T18" fmla="*/ 4 w 2729"/>
                <a:gd name="T19" fmla="*/ 266 h 1910"/>
                <a:gd name="T20" fmla="*/ 0 w 2729"/>
                <a:gd name="T21" fmla="*/ 318 h 1910"/>
                <a:gd name="T22" fmla="*/ 1 w 2729"/>
                <a:gd name="T23" fmla="*/ 1618 h 1910"/>
                <a:gd name="T24" fmla="*/ 9 w 2729"/>
                <a:gd name="T25" fmla="*/ 1668 h 1910"/>
                <a:gd name="T26" fmla="*/ 25 w 2729"/>
                <a:gd name="T27" fmla="*/ 1715 h 1910"/>
                <a:gd name="T28" fmla="*/ 47 w 2729"/>
                <a:gd name="T29" fmla="*/ 1759 h 1910"/>
                <a:gd name="T30" fmla="*/ 76 w 2729"/>
                <a:gd name="T31" fmla="*/ 1799 h 1910"/>
                <a:gd name="T32" fmla="*/ 111 w 2729"/>
                <a:gd name="T33" fmla="*/ 1833 h 1910"/>
                <a:gd name="T34" fmla="*/ 150 w 2729"/>
                <a:gd name="T35" fmla="*/ 1862 h 1910"/>
                <a:gd name="T36" fmla="*/ 194 w 2729"/>
                <a:gd name="T37" fmla="*/ 1885 h 1910"/>
                <a:gd name="T38" fmla="*/ 241 w 2729"/>
                <a:gd name="T39" fmla="*/ 1901 h 1910"/>
                <a:gd name="T40" fmla="*/ 292 w 2729"/>
                <a:gd name="T41" fmla="*/ 1909 h 1910"/>
                <a:gd name="T42" fmla="*/ 2410 w 2729"/>
                <a:gd name="T43" fmla="*/ 1910 h 1910"/>
                <a:gd name="T44" fmla="*/ 2462 w 2729"/>
                <a:gd name="T45" fmla="*/ 1906 h 1910"/>
                <a:gd name="T46" fmla="*/ 2511 w 2729"/>
                <a:gd name="T47" fmla="*/ 1894 h 1910"/>
                <a:gd name="T48" fmla="*/ 2557 w 2729"/>
                <a:gd name="T49" fmla="*/ 1874 h 1910"/>
                <a:gd name="T50" fmla="*/ 2598 w 2729"/>
                <a:gd name="T51" fmla="*/ 1848 h 1910"/>
                <a:gd name="T52" fmla="*/ 2635 w 2729"/>
                <a:gd name="T53" fmla="*/ 1817 h 1910"/>
                <a:gd name="T54" fmla="*/ 2667 w 2729"/>
                <a:gd name="T55" fmla="*/ 1780 h 1910"/>
                <a:gd name="T56" fmla="*/ 2693 w 2729"/>
                <a:gd name="T57" fmla="*/ 1738 h 1910"/>
                <a:gd name="T58" fmla="*/ 2712 w 2729"/>
                <a:gd name="T59" fmla="*/ 1692 h 1910"/>
                <a:gd name="T60" fmla="*/ 2725 w 2729"/>
                <a:gd name="T61" fmla="*/ 1643 h 1910"/>
                <a:gd name="T62" fmla="*/ 2729 w 2729"/>
                <a:gd name="T63" fmla="*/ 1592 h 1910"/>
                <a:gd name="T64" fmla="*/ 2728 w 2729"/>
                <a:gd name="T65" fmla="*/ 292 h 1910"/>
                <a:gd name="T66" fmla="*/ 2719 w 2729"/>
                <a:gd name="T67" fmla="*/ 241 h 1910"/>
                <a:gd name="T68" fmla="*/ 2704 w 2729"/>
                <a:gd name="T69" fmla="*/ 194 h 1910"/>
                <a:gd name="T70" fmla="*/ 2681 w 2729"/>
                <a:gd name="T71" fmla="*/ 150 h 1910"/>
                <a:gd name="T72" fmla="*/ 2652 w 2729"/>
                <a:gd name="T73" fmla="*/ 111 h 1910"/>
                <a:gd name="T74" fmla="*/ 2617 w 2729"/>
                <a:gd name="T75" fmla="*/ 76 h 1910"/>
                <a:gd name="T76" fmla="*/ 2578 w 2729"/>
                <a:gd name="T77" fmla="*/ 47 h 1910"/>
                <a:gd name="T78" fmla="*/ 2534 w 2729"/>
                <a:gd name="T79" fmla="*/ 25 h 1910"/>
                <a:gd name="T80" fmla="*/ 2487 w 2729"/>
                <a:gd name="T81" fmla="*/ 9 h 1910"/>
                <a:gd name="T82" fmla="*/ 2436 w 2729"/>
                <a:gd name="T83" fmla="*/ 1 h 1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29" h="1910">
                  <a:moveTo>
                    <a:pt x="2410" y="0"/>
                  </a:moveTo>
                  <a:lnTo>
                    <a:pt x="318" y="0"/>
                  </a:lnTo>
                  <a:lnTo>
                    <a:pt x="292" y="1"/>
                  </a:lnTo>
                  <a:lnTo>
                    <a:pt x="266" y="4"/>
                  </a:lnTo>
                  <a:lnTo>
                    <a:pt x="241" y="9"/>
                  </a:lnTo>
                  <a:lnTo>
                    <a:pt x="217" y="16"/>
                  </a:lnTo>
                  <a:lnTo>
                    <a:pt x="194" y="25"/>
                  </a:lnTo>
                  <a:lnTo>
                    <a:pt x="172" y="35"/>
                  </a:lnTo>
                  <a:lnTo>
                    <a:pt x="150" y="47"/>
                  </a:lnTo>
                  <a:lnTo>
                    <a:pt x="130" y="61"/>
                  </a:lnTo>
                  <a:lnTo>
                    <a:pt x="111" y="76"/>
                  </a:lnTo>
                  <a:lnTo>
                    <a:pt x="93" y="93"/>
                  </a:lnTo>
                  <a:lnTo>
                    <a:pt x="76" y="111"/>
                  </a:lnTo>
                  <a:lnTo>
                    <a:pt x="61" y="130"/>
                  </a:lnTo>
                  <a:lnTo>
                    <a:pt x="47" y="150"/>
                  </a:lnTo>
                  <a:lnTo>
                    <a:pt x="35" y="172"/>
                  </a:lnTo>
                  <a:lnTo>
                    <a:pt x="25" y="194"/>
                  </a:lnTo>
                  <a:lnTo>
                    <a:pt x="16" y="217"/>
                  </a:lnTo>
                  <a:lnTo>
                    <a:pt x="9" y="241"/>
                  </a:lnTo>
                  <a:lnTo>
                    <a:pt x="4" y="266"/>
                  </a:lnTo>
                  <a:lnTo>
                    <a:pt x="1" y="292"/>
                  </a:lnTo>
                  <a:lnTo>
                    <a:pt x="0" y="318"/>
                  </a:lnTo>
                  <a:lnTo>
                    <a:pt x="0" y="1592"/>
                  </a:lnTo>
                  <a:lnTo>
                    <a:pt x="1" y="1618"/>
                  </a:lnTo>
                  <a:lnTo>
                    <a:pt x="4" y="1643"/>
                  </a:lnTo>
                  <a:lnTo>
                    <a:pt x="9" y="1668"/>
                  </a:lnTo>
                  <a:lnTo>
                    <a:pt x="16" y="1692"/>
                  </a:lnTo>
                  <a:lnTo>
                    <a:pt x="25" y="1715"/>
                  </a:lnTo>
                  <a:lnTo>
                    <a:pt x="35" y="1738"/>
                  </a:lnTo>
                  <a:lnTo>
                    <a:pt x="47" y="1759"/>
                  </a:lnTo>
                  <a:lnTo>
                    <a:pt x="61" y="1780"/>
                  </a:lnTo>
                  <a:lnTo>
                    <a:pt x="76" y="1799"/>
                  </a:lnTo>
                  <a:lnTo>
                    <a:pt x="93" y="1817"/>
                  </a:lnTo>
                  <a:lnTo>
                    <a:pt x="111" y="1833"/>
                  </a:lnTo>
                  <a:lnTo>
                    <a:pt x="130" y="1848"/>
                  </a:lnTo>
                  <a:lnTo>
                    <a:pt x="150" y="1862"/>
                  </a:lnTo>
                  <a:lnTo>
                    <a:pt x="172" y="1874"/>
                  </a:lnTo>
                  <a:lnTo>
                    <a:pt x="194" y="1885"/>
                  </a:lnTo>
                  <a:lnTo>
                    <a:pt x="217" y="1894"/>
                  </a:lnTo>
                  <a:lnTo>
                    <a:pt x="241" y="1901"/>
                  </a:lnTo>
                  <a:lnTo>
                    <a:pt x="266" y="1906"/>
                  </a:lnTo>
                  <a:lnTo>
                    <a:pt x="292" y="1909"/>
                  </a:lnTo>
                  <a:lnTo>
                    <a:pt x="318" y="1910"/>
                  </a:lnTo>
                  <a:lnTo>
                    <a:pt x="2410" y="1910"/>
                  </a:lnTo>
                  <a:lnTo>
                    <a:pt x="2436" y="1909"/>
                  </a:lnTo>
                  <a:lnTo>
                    <a:pt x="2462" y="1906"/>
                  </a:lnTo>
                  <a:lnTo>
                    <a:pt x="2487" y="1901"/>
                  </a:lnTo>
                  <a:lnTo>
                    <a:pt x="2511" y="1894"/>
                  </a:lnTo>
                  <a:lnTo>
                    <a:pt x="2534" y="1885"/>
                  </a:lnTo>
                  <a:lnTo>
                    <a:pt x="2557" y="1874"/>
                  </a:lnTo>
                  <a:lnTo>
                    <a:pt x="2578" y="1862"/>
                  </a:lnTo>
                  <a:lnTo>
                    <a:pt x="2598" y="1848"/>
                  </a:lnTo>
                  <a:lnTo>
                    <a:pt x="2617" y="1833"/>
                  </a:lnTo>
                  <a:lnTo>
                    <a:pt x="2635" y="1817"/>
                  </a:lnTo>
                  <a:lnTo>
                    <a:pt x="2652" y="1799"/>
                  </a:lnTo>
                  <a:lnTo>
                    <a:pt x="2667" y="1780"/>
                  </a:lnTo>
                  <a:lnTo>
                    <a:pt x="2681" y="1759"/>
                  </a:lnTo>
                  <a:lnTo>
                    <a:pt x="2693" y="1738"/>
                  </a:lnTo>
                  <a:lnTo>
                    <a:pt x="2704" y="1715"/>
                  </a:lnTo>
                  <a:lnTo>
                    <a:pt x="2712" y="1692"/>
                  </a:lnTo>
                  <a:lnTo>
                    <a:pt x="2719" y="1668"/>
                  </a:lnTo>
                  <a:lnTo>
                    <a:pt x="2725" y="1643"/>
                  </a:lnTo>
                  <a:lnTo>
                    <a:pt x="2728" y="1618"/>
                  </a:lnTo>
                  <a:lnTo>
                    <a:pt x="2729" y="1592"/>
                  </a:lnTo>
                  <a:lnTo>
                    <a:pt x="2729" y="318"/>
                  </a:lnTo>
                  <a:lnTo>
                    <a:pt x="2728" y="292"/>
                  </a:lnTo>
                  <a:lnTo>
                    <a:pt x="2725" y="266"/>
                  </a:lnTo>
                  <a:lnTo>
                    <a:pt x="2719" y="241"/>
                  </a:lnTo>
                  <a:lnTo>
                    <a:pt x="2712" y="217"/>
                  </a:lnTo>
                  <a:lnTo>
                    <a:pt x="2704" y="194"/>
                  </a:lnTo>
                  <a:lnTo>
                    <a:pt x="2693" y="172"/>
                  </a:lnTo>
                  <a:lnTo>
                    <a:pt x="2681" y="150"/>
                  </a:lnTo>
                  <a:lnTo>
                    <a:pt x="2667" y="130"/>
                  </a:lnTo>
                  <a:lnTo>
                    <a:pt x="2652" y="111"/>
                  </a:lnTo>
                  <a:lnTo>
                    <a:pt x="2635" y="93"/>
                  </a:lnTo>
                  <a:lnTo>
                    <a:pt x="2617" y="76"/>
                  </a:lnTo>
                  <a:lnTo>
                    <a:pt x="2598" y="61"/>
                  </a:lnTo>
                  <a:lnTo>
                    <a:pt x="2578" y="47"/>
                  </a:lnTo>
                  <a:lnTo>
                    <a:pt x="2557" y="35"/>
                  </a:lnTo>
                  <a:lnTo>
                    <a:pt x="2534" y="25"/>
                  </a:lnTo>
                  <a:lnTo>
                    <a:pt x="2511" y="16"/>
                  </a:lnTo>
                  <a:lnTo>
                    <a:pt x="2487" y="9"/>
                  </a:lnTo>
                  <a:lnTo>
                    <a:pt x="2462" y="4"/>
                  </a:lnTo>
                  <a:lnTo>
                    <a:pt x="2436" y="1"/>
                  </a:lnTo>
                  <a:lnTo>
                    <a:pt x="2410" y="0"/>
                  </a:lnTo>
                </a:path>
              </a:pathLst>
            </a:custGeom>
            <a:solidFill>
              <a:srgbClr val="A4B5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p:nvSpPr>
          <p:spPr bwMode="auto">
            <a:xfrm>
              <a:off x="960" y="3550"/>
              <a:ext cx="2729" cy="1910"/>
            </a:xfrm>
            <a:custGeom>
              <a:avLst/>
              <a:gdLst>
                <a:gd name="T0" fmla="*/ 1 w 2729"/>
                <a:gd name="T1" fmla="*/ 292 h 1910"/>
                <a:gd name="T2" fmla="*/ 9 w 2729"/>
                <a:gd name="T3" fmla="*/ 241 h 1910"/>
                <a:gd name="T4" fmla="*/ 25 w 2729"/>
                <a:gd name="T5" fmla="*/ 194 h 1910"/>
                <a:gd name="T6" fmla="*/ 47 w 2729"/>
                <a:gd name="T7" fmla="*/ 150 h 1910"/>
                <a:gd name="T8" fmla="*/ 76 w 2729"/>
                <a:gd name="T9" fmla="*/ 111 h 1910"/>
                <a:gd name="T10" fmla="*/ 111 w 2729"/>
                <a:gd name="T11" fmla="*/ 76 h 1910"/>
                <a:gd name="T12" fmla="*/ 150 w 2729"/>
                <a:gd name="T13" fmla="*/ 47 h 1910"/>
                <a:gd name="T14" fmla="*/ 194 w 2729"/>
                <a:gd name="T15" fmla="*/ 25 h 1910"/>
                <a:gd name="T16" fmla="*/ 241 w 2729"/>
                <a:gd name="T17" fmla="*/ 9 h 1910"/>
                <a:gd name="T18" fmla="*/ 292 w 2729"/>
                <a:gd name="T19" fmla="*/ 1 h 1910"/>
                <a:gd name="T20" fmla="*/ 2410 w 2729"/>
                <a:gd name="T21" fmla="*/ 0 h 1910"/>
                <a:gd name="T22" fmla="*/ 2462 w 2729"/>
                <a:gd name="T23" fmla="*/ 4 h 1910"/>
                <a:gd name="T24" fmla="*/ 2511 w 2729"/>
                <a:gd name="T25" fmla="*/ 16 h 1910"/>
                <a:gd name="T26" fmla="*/ 2557 w 2729"/>
                <a:gd name="T27" fmla="*/ 35 h 1910"/>
                <a:gd name="T28" fmla="*/ 2598 w 2729"/>
                <a:gd name="T29" fmla="*/ 61 h 1910"/>
                <a:gd name="T30" fmla="*/ 2635 w 2729"/>
                <a:gd name="T31" fmla="*/ 93 h 1910"/>
                <a:gd name="T32" fmla="*/ 2667 w 2729"/>
                <a:gd name="T33" fmla="*/ 130 h 1910"/>
                <a:gd name="T34" fmla="*/ 2693 w 2729"/>
                <a:gd name="T35" fmla="*/ 172 h 1910"/>
                <a:gd name="T36" fmla="*/ 2712 w 2729"/>
                <a:gd name="T37" fmla="*/ 217 h 1910"/>
                <a:gd name="T38" fmla="*/ 2725 w 2729"/>
                <a:gd name="T39" fmla="*/ 266 h 1910"/>
                <a:gd name="T40" fmla="*/ 2729 w 2729"/>
                <a:gd name="T41" fmla="*/ 318 h 1910"/>
                <a:gd name="T42" fmla="*/ 2728 w 2729"/>
                <a:gd name="T43" fmla="*/ 1618 h 1910"/>
                <a:gd name="T44" fmla="*/ 2719 w 2729"/>
                <a:gd name="T45" fmla="*/ 1668 h 1910"/>
                <a:gd name="T46" fmla="*/ 2704 w 2729"/>
                <a:gd name="T47" fmla="*/ 1715 h 1910"/>
                <a:gd name="T48" fmla="*/ 2681 w 2729"/>
                <a:gd name="T49" fmla="*/ 1759 h 1910"/>
                <a:gd name="T50" fmla="*/ 2652 w 2729"/>
                <a:gd name="T51" fmla="*/ 1799 h 1910"/>
                <a:gd name="T52" fmla="*/ 2617 w 2729"/>
                <a:gd name="T53" fmla="*/ 1833 h 1910"/>
                <a:gd name="T54" fmla="*/ 2578 w 2729"/>
                <a:gd name="T55" fmla="*/ 1862 h 1910"/>
                <a:gd name="T56" fmla="*/ 2534 w 2729"/>
                <a:gd name="T57" fmla="*/ 1885 h 1910"/>
                <a:gd name="T58" fmla="*/ 2487 w 2729"/>
                <a:gd name="T59" fmla="*/ 1901 h 1910"/>
                <a:gd name="T60" fmla="*/ 2436 w 2729"/>
                <a:gd name="T61" fmla="*/ 1909 h 1910"/>
                <a:gd name="T62" fmla="*/ 318 w 2729"/>
                <a:gd name="T63" fmla="*/ 1910 h 1910"/>
                <a:gd name="T64" fmla="*/ 266 w 2729"/>
                <a:gd name="T65" fmla="*/ 1906 h 1910"/>
                <a:gd name="T66" fmla="*/ 217 w 2729"/>
                <a:gd name="T67" fmla="*/ 1894 h 1910"/>
                <a:gd name="T68" fmla="*/ 172 w 2729"/>
                <a:gd name="T69" fmla="*/ 1874 h 1910"/>
                <a:gd name="T70" fmla="*/ 130 w 2729"/>
                <a:gd name="T71" fmla="*/ 1848 h 1910"/>
                <a:gd name="T72" fmla="*/ 93 w 2729"/>
                <a:gd name="T73" fmla="*/ 1817 h 1910"/>
                <a:gd name="T74" fmla="*/ 61 w 2729"/>
                <a:gd name="T75" fmla="*/ 1780 h 1910"/>
                <a:gd name="T76" fmla="*/ 35 w 2729"/>
                <a:gd name="T77" fmla="*/ 1738 h 1910"/>
                <a:gd name="T78" fmla="*/ 16 w 2729"/>
                <a:gd name="T79" fmla="*/ 1692 h 1910"/>
                <a:gd name="T80" fmla="*/ 4 w 2729"/>
                <a:gd name="T81" fmla="*/ 1643 h 1910"/>
                <a:gd name="T82" fmla="*/ 0 w 2729"/>
                <a:gd name="T83" fmla="*/ 1592 h 1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29" h="1910">
                  <a:moveTo>
                    <a:pt x="0" y="318"/>
                  </a:moveTo>
                  <a:lnTo>
                    <a:pt x="1" y="292"/>
                  </a:lnTo>
                  <a:lnTo>
                    <a:pt x="4" y="266"/>
                  </a:lnTo>
                  <a:lnTo>
                    <a:pt x="9" y="241"/>
                  </a:lnTo>
                  <a:lnTo>
                    <a:pt x="16" y="217"/>
                  </a:lnTo>
                  <a:lnTo>
                    <a:pt x="25" y="194"/>
                  </a:lnTo>
                  <a:lnTo>
                    <a:pt x="35" y="172"/>
                  </a:lnTo>
                  <a:lnTo>
                    <a:pt x="47" y="150"/>
                  </a:lnTo>
                  <a:lnTo>
                    <a:pt x="61" y="130"/>
                  </a:lnTo>
                  <a:lnTo>
                    <a:pt x="76" y="111"/>
                  </a:lnTo>
                  <a:lnTo>
                    <a:pt x="93" y="93"/>
                  </a:lnTo>
                  <a:lnTo>
                    <a:pt x="111" y="76"/>
                  </a:lnTo>
                  <a:lnTo>
                    <a:pt x="130" y="61"/>
                  </a:lnTo>
                  <a:lnTo>
                    <a:pt x="150" y="47"/>
                  </a:lnTo>
                  <a:lnTo>
                    <a:pt x="172" y="35"/>
                  </a:lnTo>
                  <a:lnTo>
                    <a:pt x="194" y="25"/>
                  </a:lnTo>
                  <a:lnTo>
                    <a:pt x="217" y="16"/>
                  </a:lnTo>
                  <a:lnTo>
                    <a:pt x="241" y="9"/>
                  </a:lnTo>
                  <a:lnTo>
                    <a:pt x="266" y="4"/>
                  </a:lnTo>
                  <a:lnTo>
                    <a:pt x="292" y="1"/>
                  </a:lnTo>
                  <a:lnTo>
                    <a:pt x="318" y="0"/>
                  </a:lnTo>
                  <a:lnTo>
                    <a:pt x="2410" y="0"/>
                  </a:lnTo>
                  <a:lnTo>
                    <a:pt x="2436" y="1"/>
                  </a:lnTo>
                  <a:lnTo>
                    <a:pt x="2462" y="4"/>
                  </a:lnTo>
                  <a:lnTo>
                    <a:pt x="2487" y="9"/>
                  </a:lnTo>
                  <a:lnTo>
                    <a:pt x="2511" y="16"/>
                  </a:lnTo>
                  <a:lnTo>
                    <a:pt x="2534" y="25"/>
                  </a:lnTo>
                  <a:lnTo>
                    <a:pt x="2557" y="35"/>
                  </a:lnTo>
                  <a:lnTo>
                    <a:pt x="2578" y="47"/>
                  </a:lnTo>
                  <a:lnTo>
                    <a:pt x="2598" y="61"/>
                  </a:lnTo>
                  <a:lnTo>
                    <a:pt x="2617" y="76"/>
                  </a:lnTo>
                  <a:lnTo>
                    <a:pt x="2635" y="93"/>
                  </a:lnTo>
                  <a:lnTo>
                    <a:pt x="2652" y="111"/>
                  </a:lnTo>
                  <a:lnTo>
                    <a:pt x="2667" y="130"/>
                  </a:lnTo>
                  <a:lnTo>
                    <a:pt x="2681" y="150"/>
                  </a:lnTo>
                  <a:lnTo>
                    <a:pt x="2693" y="172"/>
                  </a:lnTo>
                  <a:lnTo>
                    <a:pt x="2704" y="194"/>
                  </a:lnTo>
                  <a:lnTo>
                    <a:pt x="2712" y="217"/>
                  </a:lnTo>
                  <a:lnTo>
                    <a:pt x="2719" y="241"/>
                  </a:lnTo>
                  <a:lnTo>
                    <a:pt x="2725" y="266"/>
                  </a:lnTo>
                  <a:lnTo>
                    <a:pt x="2728" y="292"/>
                  </a:lnTo>
                  <a:lnTo>
                    <a:pt x="2729" y="318"/>
                  </a:lnTo>
                  <a:lnTo>
                    <a:pt x="2729" y="1592"/>
                  </a:lnTo>
                  <a:lnTo>
                    <a:pt x="2728" y="1618"/>
                  </a:lnTo>
                  <a:lnTo>
                    <a:pt x="2725" y="1643"/>
                  </a:lnTo>
                  <a:lnTo>
                    <a:pt x="2719" y="1668"/>
                  </a:lnTo>
                  <a:lnTo>
                    <a:pt x="2712" y="1692"/>
                  </a:lnTo>
                  <a:lnTo>
                    <a:pt x="2704" y="1715"/>
                  </a:lnTo>
                  <a:lnTo>
                    <a:pt x="2693" y="1738"/>
                  </a:lnTo>
                  <a:lnTo>
                    <a:pt x="2681" y="1759"/>
                  </a:lnTo>
                  <a:lnTo>
                    <a:pt x="2667" y="1780"/>
                  </a:lnTo>
                  <a:lnTo>
                    <a:pt x="2652" y="1799"/>
                  </a:lnTo>
                  <a:lnTo>
                    <a:pt x="2635" y="1817"/>
                  </a:lnTo>
                  <a:lnTo>
                    <a:pt x="2617" y="1833"/>
                  </a:lnTo>
                  <a:lnTo>
                    <a:pt x="2598" y="1848"/>
                  </a:lnTo>
                  <a:lnTo>
                    <a:pt x="2578" y="1862"/>
                  </a:lnTo>
                  <a:lnTo>
                    <a:pt x="2557" y="1874"/>
                  </a:lnTo>
                  <a:lnTo>
                    <a:pt x="2534" y="1885"/>
                  </a:lnTo>
                  <a:lnTo>
                    <a:pt x="2511" y="1894"/>
                  </a:lnTo>
                  <a:lnTo>
                    <a:pt x="2487" y="1901"/>
                  </a:lnTo>
                  <a:lnTo>
                    <a:pt x="2462" y="1906"/>
                  </a:lnTo>
                  <a:lnTo>
                    <a:pt x="2436" y="1909"/>
                  </a:lnTo>
                  <a:lnTo>
                    <a:pt x="2410" y="1910"/>
                  </a:lnTo>
                  <a:lnTo>
                    <a:pt x="318" y="1910"/>
                  </a:lnTo>
                  <a:lnTo>
                    <a:pt x="292" y="1909"/>
                  </a:lnTo>
                  <a:lnTo>
                    <a:pt x="266" y="1906"/>
                  </a:lnTo>
                  <a:lnTo>
                    <a:pt x="241" y="1901"/>
                  </a:lnTo>
                  <a:lnTo>
                    <a:pt x="217" y="1894"/>
                  </a:lnTo>
                  <a:lnTo>
                    <a:pt x="194" y="1885"/>
                  </a:lnTo>
                  <a:lnTo>
                    <a:pt x="172" y="1874"/>
                  </a:lnTo>
                  <a:lnTo>
                    <a:pt x="150" y="1862"/>
                  </a:lnTo>
                  <a:lnTo>
                    <a:pt x="130" y="1848"/>
                  </a:lnTo>
                  <a:lnTo>
                    <a:pt x="111" y="1833"/>
                  </a:lnTo>
                  <a:lnTo>
                    <a:pt x="93" y="1817"/>
                  </a:lnTo>
                  <a:lnTo>
                    <a:pt x="76" y="1799"/>
                  </a:lnTo>
                  <a:lnTo>
                    <a:pt x="61" y="1780"/>
                  </a:lnTo>
                  <a:lnTo>
                    <a:pt x="47" y="1759"/>
                  </a:lnTo>
                  <a:lnTo>
                    <a:pt x="35" y="1738"/>
                  </a:lnTo>
                  <a:lnTo>
                    <a:pt x="25" y="1715"/>
                  </a:lnTo>
                  <a:lnTo>
                    <a:pt x="16" y="1692"/>
                  </a:lnTo>
                  <a:lnTo>
                    <a:pt x="9" y="1668"/>
                  </a:lnTo>
                  <a:lnTo>
                    <a:pt x="4" y="1643"/>
                  </a:lnTo>
                  <a:lnTo>
                    <a:pt x="1" y="1618"/>
                  </a:lnTo>
                  <a:lnTo>
                    <a:pt x="0" y="1592"/>
                  </a:lnTo>
                  <a:lnTo>
                    <a:pt x="0" y="318"/>
                  </a:lnTo>
                  <a:close/>
                </a:path>
              </a:pathLst>
            </a:custGeom>
            <a:noFill/>
            <a:ln w="1905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0" name="Group 9"/>
            <p:cNvGrpSpPr>
              <a:grpSpLocks/>
            </p:cNvGrpSpPr>
            <p:nvPr/>
          </p:nvGrpSpPr>
          <p:grpSpPr bwMode="auto">
            <a:xfrm>
              <a:off x="4697" y="7061"/>
              <a:ext cx="1903" cy="2178"/>
              <a:chOff x="4697" y="7061"/>
              <a:chExt cx="1903" cy="2178"/>
            </a:xfrm>
          </p:grpSpPr>
          <p:sp>
            <p:nvSpPr>
              <p:cNvPr id="16" name="Freeform 10"/>
              <p:cNvSpPr>
                <a:spLocks/>
              </p:cNvSpPr>
              <p:nvPr/>
            </p:nvSpPr>
            <p:spPr bwMode="auto">
              <a:xfrm>
                <a:off x="4697" y="7061"/>
                <a:ext cx="1903" cy="2178"/>
              </a:xfrm>
              <a:custGeom>
                <a:avLst/>
                <a:gdLst>
                  <a:gd name="T0" fmla="*/ 624 w 1903"/>
                  <a:gd name="T1" fmla="*/ 0 h 2178"/>
                  <a:gd name="T2" fmla="*/ 0 w 1903"/>
                  <a:gd name="T3" fmla="*/ 0 h 2178"/>
                  <a:gd name="T4" fmla="*/ 0 w 1903"/>
                  <a:gd name="T5" fmla="*/ 2014 h 2178"/>
                  <a:gd name="T6" fmla="*/ 1221 w 1903"/>
                  <a:gd name="T7" fmla="*/ 2014 h 2178"/>
                  <a:gd name="T8" fmla="*/ 1221 w 1903"/>
                  <a:gd name="T9" fmla="*/ 2178 h 2178"/>
                  <a:gd name="T10" fmla="*/ 1902 w 1903"/>
                  <a:gd name="T11" fmla="*/ 1702 h 2178"/>
                  <a:gd name="T12" fmla="*/ 1455 w 1903"/>
                  <a:gd name="T13" fmla="*/ 1390 h 2178"/>
                  <a:gd name="T14" fmla="*/ 624 w 1903"/>
                  <a:gd name="T15" fmla="*/ 1390 h 2178"/>
                  <a:gd name="T16" fmla="*/ 624 w 1903"/>
                  <a:gd name="T17" fmla="*/ 0 h 2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3" h="2178">
                    <a:moveTo>
                      <a:pt x="624" y="0"/>
                    </a:moveTo>
                    <a:lnTo>
                      <a:pt x="0" y="0"/>
                    </a:lnTo>
                    <a:lnTo>
                      <a:pt x="0" y="2014"/>
                    </a:lnTo>
                    <a:lnTo>
                      <a:pt x="1221" y="2014"/>
                    </a:lnTo>
                    <a:lnTo>
                      <a:pt x="1221" y="2178"/>
                    </a:lnTo>
                    <a:lnTo>
                      <a:pt x="1902" y="1702"/>
                    </a:lnTo>
                    <a:lnTo>
                      <a:pt x="1455" y="1390"/>
                    </a:lnTo>
                    <a:lnTo>
                      <a:pt x="624" y="1390"/>
                    </a:lnTo>
                    <a:lnTo>
                      <a:pt x="624" y="0"/>
                    </a:lnTo>
                  </a:path>
                </a:pathLst>
              </a:custGeom>
              <a:solidFill>
                <a:srgbClr val="D7DE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1"/>
              <p:cNvSpPr>
                <a:spLocks/>
              </p:cNvSpPr>
              <p:nvPr/>
            </p:nvSpPr>
            <p:spPr bwMode="auto">
              <a:xfrm>
                <a:off x="4697" y="7061"/>
                <a:ext cx="1903" cy="2178"/>
              </a:xfrm>
              <a:custGeom>
                <a:avLst/>
                <a:gdLst>
                  <a:gd name="T0" fmla="*/ 1221 w 1903"/>
                  <a:gd name="T1" fmla="*/ 1226 h 2178"/>
                  <a:gd name="T2" fmla="*/ 1221 w 1903"/>
                  <a:gd name="T3" fmla="*/ 1390 h 2178"/>
                  <a:gd name="T4" fmla="*/ 1455 w 1903"/>
                  <a:gd name="T5" fmla="*/ 1390 h 2178"/>
                  <a:gd name="T6" fmla="*/ 1221 w 1903"/>
                  <a:gd name="T7" fmla="*/ 1226 h 2178"/>
                </a:gdLst>
                <a:ahLst/>
                <a:cxnLst>
                  <a:cxn ang="0">
                    <a:pos x="T0" y="T1"/>
                  </a:cxn>
                  <a:cxn ang="0">
                    <a:pos x="T2" y="T3"/>
                  </a:cxn>
                  <a:cxn ang="0">
                    <a:pos x="T4" y="T5"/>
                  </a:cxn>
                  <a:cxn ang="0">
                    <a:pos x="T6" y="T7"/>
                  </a:cxn>
                </a:cxnLst>
                <a:rect l="0" t="0" r="r" b="b"/>
                <a:pathLst>
                  <a:path w="1903" h="2178">
                    <a:moveTo>
                      <a:pt x="1221" y="1226"/>
                    </a:moveTo>
                    <a:lnTo>
                      <a:pt x="1221" y="1390"/>
                    </a:lnTo>
                    <a:lnTo>
                      <a:pt x="1455" y="1390"/>
                    </a:lnTo>
                    <a:lnTo>
                      <a:pt x="1221" y="1226"/>
                    </a:lnTo>
                  </a:path>
                </a:pathLst>
              </a:custGeom>
              <a:solidFill>
                <a:srgbClr val="D7DE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 name="Freeform 12"/>
            <p:cNvSpPr>
              <a:spLocks/>
            </p:cNvSpPr>
            <p:nvPr/>
          </p:nvSpPr>
          <p:spPr bwMode="auto">
            <a:xfrm>
              <a:off x="4697" y="7061"/>
              <a:ext cx="1903" cy="2178"/>
            </a:xfrm>
            <a:custGeom>
              <a:avLst/>
              <a:gdLst>
                <a:gd name="T0" fmla="*/ 624 w 1903"/>
                <a:gd name="T1" fmla="*/ 0 h 2178"/>
                <a:gd name="T2" fmla="*/ 624 w 1903"/>
                <a:gd name="T3" fmla="*/ 1390 h 2178"/>
                <a:gd name="T4" fmla="*/ 1221 w 1903"/>
                <a:gd name="T5" fmla="*/ 1390 h 2178"/>
                <a:gd name="T6" fmla="*/ 1221 w 1903"/>
                <a:gd name="T7" fmla="*/ 1226 h 2178"/>
                <a:gd name="T8" fmla="*/ 1902 w 1903"/>
                <a:gd name="T9" fmla="*/ 1702 h 2178"/>
                <a:gd name="T10" fmla="*/ 1221 w 1903"/>
                <a:gd name="T11" fmla="*/ 2178 h 2178"/>
                <a:gd name="T12" fmla="*/ 1221 w 1903"/>
                <a:gd name="T13" fmla="*/ 2014 h 2178"/>
                <a:gd name="T14" fmla="*/ 0 w 1903"/>
                <a:gd name="T15" fmla="*/ 2014 h 2178"/>
                <a:gd name="T16" fmla="*/ 0 w 1903"/>
                <a:gd name="T17" fmla="*/ 0 h 2178"/>
                <a:gd name="T18" fmla="*/ 624 w 1903"/>
                <a:gd name="T19" fmla="*/ 0 h 2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3" h="2178">
                  <a:moveTo>
                    <a:pt x="624" y="0"/>
                  </a:moveTo>
                  <a:lnTo>
                    <a:pt x="624" y="1390"/>
                  </a:lnTo>
                  <a:lnTo>
                    <a:pt x="1221" y="1390"/>
                  </a:lnTo>
                  <a:lnTo>
                    <a:pt x="1221" y="1226"/>
                  </a:lnTo>
                  <a:lnTo>
                    <a:pt x="1902" y="1702"/>
                  </a:lnTo>
                  <a:lnTo>
                    <a:pt x="1221" y="2178"/>
                  </a:lnTo>
                  <a:lnTo>
                    <a:pt x="1221" y="2014"/>
                  </a:lnTo>
                  <a:lnTo>
                    <a:pt x="0" y="2014"/>
                  </a:lnTo>
                  <a:lnTo>
                    <a:pt x="0" y="0"/>
                  </a:lnTo>
                  <a:lnTo>
                    <a:pt x="624" y="0"/>
                  </a:lnTo>
                  <a:close/>
                </a:path>
              </a:pathLst>
            </a:custGeom>
            <a:noFill/>
            <a:ln w="1905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13"/>
            <p:cNvSpPr>
              <a:spLocks/>
            </p:cNvSpPr>
            <p:nvPr/>
          </p:nvSpPr>
          <p:spPr bwMode="auto">
            <a:xfrm>
              <a:off x="3597" y="5851"/>
              <a:ext cx="4665" cy="1569"/>
            </a:xfrm>
            <a:custGeom>
              <a:avLst/>
              <a:gdLst>
                <a:gd name="T0" fmla="*/ 250 w 4665"/>
                <a:gd name="T1" fmla="*/ 0 h 1569"/>
                <a:gd name="T2" fmla="*/ 204 w 4665"/>
                <a:gd name="T3" fmla="*/ 6 h 1569"/>
                <a:gd name="T4" fmla="*/ 162 w 4665"/>
                <a:gd name="T5" fmla="*/ 19 h 1569"/>
                <a:gd name="T6" fmla="*/ 123 w 4665"/>
                <a:gd name="T7" fmla="*/ 39 h 1569"/>
                <a:gd name="T8" fmla="*/ 88 w 4665"/>
                <a:gd name="T9" fmla="*/ 65 h 1569"/>
                <a:gd name="T10" fmla="*/ 58 w 4665"/>
                <a:gd name="T11" fmla="*/ 96 h 1569"/>
                <a:gd name="T12" fmla="*/ 33 w 4665"/>
                <a:gd name="T13" fmla="*/ 132 h 1569"/>
                <a:gd name="T14" fmla="*/ 15 w 4665"/>
                <a:gd name="T15" fmla="*/ 172 h 1569"/>
                <a:gd name="T16" fmla="*/ 3 w 4665"/>
                <a:gd name="T17" fmla="*/ 215 h 1569"/>
                <a:gd name="T18" fmla="*/ 0 w 4665"/>
                <a:gd name="T19" fmla="*/ 261 h 1569"/>
                <a:gd name="T20" fmla="*/ 2 w 4665"/>
                <a:gd name="T21" fmla="*/ 1341 h 1569"/>
                <a:gd name="T22" fmla="*/ 11 w 4665"/>
                <a:gd name="T23" fmla="*/ 1385 h 1569"/>
                <a:gd name="T24" fmla="*/ 28 w 4665"/>
                <a:gd name="T25" fmla="*/ 1426 h 1569"/>
                <a:gd name="T26" fmla="*/ 51 w 4665"/>
                <a:gd name="T27" fmla="*/ 1463 h 1569"/>
                <a:gd name="T28" fmla="*/ 80 w 4665"/>
                <a:gd name="T29" fmla="*/ 1495 h 1569"/>
                <a:gd name="T30" fmla="*/ 114 w 4665"/>
                <a:gd name="T31" fmla="*/ 1523 h 1569"/>
                <a:gd name="T32" fmla="*/ 152 w 4665"/>
                <a:gd name="T33" fmla="*/ 1544 h 1569"/>
                <a:gd name="T34" fmla="*/ 193 w 4665"/>
                <a:gd name="T35" fmla="*/ 1559 h 1569"/>
                <a:gd name="T36" fmla="*/ 238 w 4665"/>
                <a:gd name="T37" fmla="*/ 1567 h 1569"/>
                <a:gd name="T38" fmla="*/ 4415 w 4665"/>
                <a:gd name="T39" fmla="*/ 1568 h 1569"/>
                <a:gd name="T40" fmla="*/ 4460 w 4665"/>
                <a:gd name="T41" fmla="*/ 1562 h 1569"/>
                <a:gd name="T42" fmla="*/ 4503 w 4665"/>
                <a:gd name="T43" fmla="*/ 1549 h 1569"/>
                <a:gd name="T44" fmla="*/ 4542 w 4665"/>
                <a:gd name="T45" fmla="*/ 1529 h 1569"/>
                <a:gd name="T46" fmla="*/ 4576 w 4665"/>
                <a:gd name="T47" fmla="*/ 1503 h 1569"/>
                <a:gd name="T48" fmla="*/ 4606 w 4665"/>
                <a:gd name="T49" fmla="*/ 1471 h 1569"/>
                <a:gd name="T50" fmla="*/ 4631 w 4665"/>
                <a:gd name="T51" fmla="*/ 1435 h 1569"/>
                <a:gd name="T52" fmla="*/ 4649 w 4665"/>
                <a:gd name="T53" fmla="*/ 1395 h 1569"/>
                <a:gd name="T54" fmla="*/ 4661 w 4665"/>
                <a:gd name="T55" fmla="*/ 1352 h 1569"/>
                <a:gd name="T56" fmla="*/ 4665 w 4665"/>
                <a:gd name="T57" fmla="*/ 1306 h 1569"/>
                <a:gd name="T58" fmla="*/ 4663 w 4665"/>
                <a:gd name="T59" fmla="*/ 227 h 1569"/>
                <a:gd name="T60" fmla="*/ 4653 w 4665"/>
                <a:gd name="T61" fmla="*/ 183 h 1569"/>
                <a:gd name="T62" fmla="*/ 4636 w 4665"/>
                <a:gd name="T63" fmla="*/ 142 h 1569"/>
                <a:gd name="T64" fmla="*/ 4613 w 4665"/>
                <a:gd name="T65" fmla="*/ 105 h 1569"/>
                <a:gd name="T66" fmla="*/ 4585 w 4665"/>
                <a:gd name="T67" fmla="*/ 72 h 1569"/>
                <a:gd name="T68" fmla="*/ 4551 w 4665"/>
                <a:gd name="T69" fmla="*/ 45 h 1569"/>
                <a:gd name="T70" fmla="*/ 4513 w 4665"/>
                <a:gd name="T71" fmla="*/ 23 h 1569"/>
                <a:gd name="T72" fmla="*/ 4471 w 4665"/>
                <a:gd name="T73" fmla="*/ 8 h 1569"/>
                <a:gd name="T74" fmla="*/ 4427 w 4665"/>
                <a:gd name="T75" fmla="*/ 1 h 1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65" h="1569">
                  <a:moveTo>
                    <a:pt x="4404" y="0"/>
                  </a:moveTo>
                  <a:lnTo>
                    <a:pt x="250" y="0"/>
                  </a:lnTo>
                  <a:lnTo>
                    <a:pt x="227" y="2"/>
                  </a:lnTo>
                  <a:lnTo>
                    <a:pt x="204" y="6"/>
                  </a:lnTo>
                  <a:lnTo>
                    <a:pt x="183" y="11"/>
                  </a:lnTo>
                  <a:lnTo>
                    <a:pt x="162" y="19"/>
                  </a:lnTo>
                  <a:lnTo>
                    <a:pt x="142" y="28"/>
                  </a:lnTo>
                  <a:lnTo>
                    <a:pt x="123" y="39"/>
                  </a:lnTo>
                  <a:lnTo>
                    <a:pt x="105" y="51"/>
                  </a:lnTo>
                  <a:lnTo>
                    <a:pt x="88" y="65"/>
                  </a:lnTo>
                  <a:lnTo>
                    <a:pt x="72" y="80"/>
                  </a:lnTo>
                  <a:lnTo>
                    <a:pt x="58" y="96"/>
                  </a:lnTo>
                  <a:lnTo>
                    <a:pt x="45" y="114"/>
                  </a:lnTo>
                  <a:lnTo>
                    <a:pt x="33" y="132"/>
                  </a:lnTo>
                  <a:lnTo>
                    <a:pt x="23" y="152"/>
                  </a:lnTo>
                  <a:lnTo>
                    <a:pt x="15" y="172"/>
                  </a:lnTo>
                  <a:lnTo>
                    <a:pt x="8" y="193"/>
                  </a:lnTo>
                  <a:lnTo>
                    <a:pt x="3" y="215"/>
                  </a:lnTo>
                  <a:lnTo>
                    <a:pt x="1" y="238"/>
                  </a:lnTo>
                  <a:lnTo>
                    <a:pt x="0" y="261"/>
                  </a:lnTo>
                  <a:lnTo>
                    <a:pt x="0" y="1318"/>
                  </a:lnTo>
                  <a:lnTo>
                    <a:pt x="2" y="1341"/>
                  </a:lnTo>
                  <a:lnTo>
                    <a:pt x="6" y="1363"/>
                  </a:lnTo>
                  <a:lnTo>
                    <a:pt x="11" y="1385"/>
                  </a:lnTo>
                  <a:lnTo>
                    <a:pt x="19" y="1406"/>
                  </a:lnTo>
                  <a:lnTo>
                    <a:pt x="28" y="1426"/>
                  </a:lnTo>
                  <a:lnTo>
                    <a:pt x="39" y="1445"/>
                  </a:lnTo>
                  <a:lnTo>
                    <a:pt x="51" y="1463"/>
                  </a:lnTo>
                  <a:lnTo>
                    <a:pt x="65" y="1480"/>
                  </a:lnTo>
                  <a:lnTo>
                    <a:pt x="80" y="1495"/>
                  </a:lnTo>
                  <a:lnTo>
                    <a:pt x="96" y="1510"/>
                  </a:lnTo>
                  <a:lnTo>
                    <a:pt x="114" y="1523"/>
                  </a:lnTo>
                  <a:lnTo>
                    <a:pt x="132" y="1534"/>
                  </a:lnTo>
                  <a:lnTo>
                    <a:pt x="152" y="1544"/>
                  </a:lnTo>
                  <a:lnTo>
                    <a:pt x="172" y="1553"/>
                  </a:lnTo>
                  <a:lnTo>
                    <a:pt x="193" y="1559"/>
                  </a:lnTo>
                  <a:lnTo>
                    <a:pt x="215" y="1564"/>
                  </a:lnTo>
                  <a:lnTo>
                    <a:pt x="238" y="1567"/>
                  </a:lnTo>
                  <a:lnTo>
                    <a:pt x="261" y="1568"/>
                  </a:lnTo>
                  <a:lnTo>
                    <a:pt x="4415" y="1568"/>
                  </a:lnTo>
                  <a:lnTo>
                    <a:pt x="4438" y="1566"/>
                  </a:lnTo>
                  <a:lnTo>
                    <a:pt x="4460" y="1562"/>
                  </a:lnTo>
                  <a:lnTo>
                    <a:pt x="4482" y="1556"/>
                  </a:lnTo>
                  <a:lnTo>
                    <a:pt x="4503" y="1549"/>
                  </a:lnTo>
                  <a:lnTo>
                    <a:pt x="4523" y="1539"/>
                  </a:lnTo>
                  <a:lnTo>
                    <a:pt x="4542" y="1529"/>
                  </a:lnTo>
                  <a:lnTo>
                    <a:pt x="4560" y="1516"/>
                  </a:lnTo>
                  <a:lnTo>
                    <a:pt x="4576" y="1503"/>
                  </a:lnTo>
                  <a:lnTo>
                    <a:pt x="4592" y="1488"/>
                  </a:lnTo>
                  <a:lnTo>
                    <a:pt x="4606" y="1471"/>
                  </a:lnTo>
                  <a:lnTo>
                    <a:pt x="4619" y="1454"/>
                  </a:lnTo>
                  <a:lnTo>
                    <a:pt x="4631" y="1435"/>
                  </a:lnTo>
                  <a:lnTo>
                    <a:pt x="4641" y="1416"/>
                  </a:lnTo>
                  <a:lnTo>
                    <a:pt x="4649" y="1395"/>
                  </a:lnTo>
                  <a:lnTo>
                    <a:pt x="4656" y="1374"/>
                  </a:lnTo>
                  <a:lnTo>
                    <a:pt x="4661" y="1352"/>
                  </a:lnTo>
                  <a:lnTo>
                    <a:pt x="4664" y="1330"/>
                  </a:lnTo>
                  <a:lnTo>
                    <a:pt x="4665" y="1306"/>
                  </a:lnTo>
                  <a:lnTo>
                    <a:pt x="4665" y="250"/>
                  </a:lnTo>
                  <a:lnTo>
                    <a:pt x="4663" y="227"/>
                  </a:lnTo>
                  <a:lnTo>
                    <a:pt x="4659" y="204"/>
                  </a:lnTo>
                  <a:lnTo>
                    <a:pt x="4653" y="183"/>
                  </a:lnTo>
                  <a:lnTo>
                    <a:pt x="4646" y="162"/>
                  </a:lnTo>
                  <a:lnTo>
                    <a:pt x="4636" y="142"/>
                  </a:lnTo>
                  <a:lnTo>
                    <a:pt x="4626" y="123"/>
                  </a:lnTo>
                  <a:lnTo>
                    <a:pt x="4613" y="105"/>
                  </a:lnTo>
                  <a:lnTo>
                    <a:pt x="4600" y="88"/>
                  </a:lnTo>
                  <a:lnTo>
                    <a:pt x="4585" y="72"/>
                  </a:lnTo>
                  <a:lnTo>
                    <a:pt x="4568" y="58"/>
                  </a:lnTo>
                  <a:lnTo>
                    <a:pt x="4551" y="45"/>
                  </a:lnTo>
                  <a:lnTo>
                    <a:pt x="4532" y="33"/>
                  </a:lnTo>
                  <a:lnTo>
                    <a:pt x="4513" y="23"/>
                  </a:lnTo>
                  <a:lnTo>
                    <a:pt x="4492" y="15"/>
                  </a:lnTo>
                  <a:lnTo>
                    <a:pt x="4471" y="8"/>
                  </a:lnTo>
                  <a:lnTo>
                    <a:pt x="4449" y="3"/>
                  </a:lnTo>
                  <a:lnTo>
                    <a:pt x="4427" y="1"/>
                  </a:lnTo>
                  <a:lnTo>
                    <a:pt x="4404" y="0"/>
                  </a:lnTo>
                </a:path>
              </a:pathLst>
            </a:custGeom>
            <a:solidFill>
              <a:srgbClr val="A4B5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4"/>
            <p:cNvSpPr>
              <a:spLocks/>
            </p:cNvSpPr>
            <p:nvPr/>
          </p:nvSpPr>
          <p:spPr bwMode="auto">
            <a:xfrm>
              <a:off x="3597" y="5851"/>
              <a:ext cx="4665" cy="1569"/>
            </a:xfrm>
            <a:custGeom>
              <a:avLst/>
              <a:gdLst>
                <a:gd name="T0" fmla="*/ 1 w 4665"/>
                <a:gd name="T1" fmla="*/ 238 h 1569"/>
                <a:gd name="T2" fmla="*/ 8 w 4665"/>
                <a:gd name="T3" fmla="*/ 193 h 1569"/>
                <a:gd name="T4" fmla="*/ 23 w 4665"/>
                <a:gd name="T5" fmla="*/ 152 h 1569"/>
                <a:gd name="T6" fmla="*/ 45 w 4665"/>
                <a:gd name="T7" fmla="*/ 114 h 1569"/>
                <a:gd name="T8" fmla="*/ 72 w 4665"/>
                <a:gd name="T9" fmla="*/ 80 h 1569"/>
                <a:gd name="T10" fmla="*/ 105 w 4665"/>
                <a:gd name="T11" fmla="*/ 51 h 1569"/>
                <a:gd name="T12" fmla="*/ 142 w 4665"/>
                <a:gd name="T13" fmla="*/ 28 h 1569"/>
                <a:gd name="T14" fmla="*/ 183 w 4665"/>
                <a:gd name="T15" fmla="*/ 11 h 1569"/>
                <a:gd name="T16" fmla="*/ 227 w 4665"/>
                <a:gd name="T17" fmla="*/ 2 h 1569"/>
                <a:gd name="T18" fmla="*/ 4404 w 4665"/>
                <a:gd name="T19" fmla="*/ 0 h 1569"/>
                <a:gd name="T20" fmla="*/ 4449 w 4665"/>
                <a:gd name="T21" fmla="*/ 3 h 1569"/>
                <a:gd name="T22" fmla="*/ 4492 w 4665"/>
                <a:gd name="T23" fmla="*/ 15 h 1569"/>
                <a:gd name="T24" fmla="*/ 4532 w 4665"/>
                <a:gd name="T25" fmla="*/ 33 h 1569"/>
                <a:gd name="T26" fmla="*/ 4568 w 4665"/>
                <a:gd name="T27" fmla="*/ 58 h 1569"/>
                <a:gd name="T28" fmla="*/ 4600 w 4665"/>
                <a:gd name="T29" fmla="*/ 88 h 1569"/>
                <a:gd name="T30" fmla="*/ 4626 w 4665"/>
                <a:gd name="T31" fmla="*/ 123 h 1569"/>
                <a:gd name="T32" fmla="*/ 4646 w 4665"/>
                <a:gd name="T33" fmla="*/ 162 h 1569"/>
                <a:gd name="T34" fmla="*/ 4659 w 4665"/>
                <a:gd name="T35" fmla="*/ 204 h 1569"/>
                <a:gd name="T36" fmla="*/ 4665 w 4665"/>
                <a:gd name="T37" fmla="*/ 250 h 1569"/>
                <a:gd name="T38" fmla="*/ 4664 w 4665"/>
                <a:gd name="T39" fmla="*/ 1330 h 1569"/>
                <a:gd name="T40" fmla="*/ 4656 w 4665"/>
                <a:gd name="T41" fmla="*/ 1374 h 1569"/>
                <a:gd name="T42" fmla="*/ 4641 w 4665"/>
                <a:gd name="T43" fmla="*/ 1416 h 1569"/>
                <a:gd name="T44" fmla="*/ 4619 w 4665"/>
                <a:gd name="T45" fmla="*/ 1454 h 1569"/>
                <a:gd name="T46" fmla="*/ 4592 w 4665"/>
                <a:gd name="T47" fmla="*/ 1488 h 1569"/>
                <a:gd name="T48" fmla="*/ 4560 w 4665"/>
                <a:gd name="T49" fmla="*/ 1516 h 1569"/>
                <a:gd name="T50" fmla="*/ 4523 w 4665"/>
                <a:gd name="T51" fmla="*/ 1539 h 1569"/>
                <a:gd name="T52" fmla="*/ 4482 w 4665"/>
                <a:gd name="T53" fmla="*/ 1556 h 1569"/>
                <a:gd name="T54" fmla="*/ 4438 w 4665"/>
                <a:gd name="T55" fmla="*/ 1566 h 1569"/>
                <a:gd name="T56" fmla="*/ 261 w 4665"/>
                <a:gd name="T57" fmla="*/ 1568 h 1569"/>
                <a:gd name="T58" fmla="*/ 215 w 4665"/>
                <a:gd name="T59" fmla="*/ 1564 h 1569"/>
                <a:gd name="T60" fmla="*/ 172 w 4665"/>
                <a:gd name="T61" fmla="*/ 1553 h 1569"/>
                <a:gd name="T62" fmla="*/ 132 w 4665"/>
                <a:gd name="T63" fmla="*/ 1534 h 1569"/>
                <a:gd name="T64" fmla="*/ 96 w 4665"/>
                <a:gd name="T65" fmla="*/ 1510 h 1569"/>
                <a:gd name="T66" fmla="*/ 65 w 4665"/>
                <a:gd name="T67" fmla="*/ 1480 h 1569"/>
                <a:gd name="T68" fmla="*/ 39 w 4665"/>
                <a:gd name="T69" fmla="*/ 1445 h 1569"/>
                <a:gd name="T70" fmla="*/ 19 w 4665"/>
                <a:gd name="T71" fmla="*/ 1406 h 1569"/>
                <a:gd name="T72" fmla="*/ 6 w 4665"/>
                <a:gd name="T73" fmla="*/ 1363 h 1569"/>
                <a:gd name="T74" fmla="*/ 0 w 4665"/>
                <a:gd name="T75" fmla="*/ 1318 h 1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65" h="1569">
                  <a:moveTo>
                    <a:pt x="0" y="261"/>
                  </a:moveTo>
                  <a:lnTo>
                    <a:pt x="1" y="238"/>
                  </a:lnTo>
                  <a:lnTo>
                    <a:pt x="3" y="215"/>
                  </a:lnTo>
                  <a:lnTo>
                    <a:pt x="8" y="193"/>
                  </a:lnTo>
                  <a:lnTo>
                    <a:pt x="15" y="172"/>
                  </a:lnTo>
                  <a:lnTo>
                    <a:pt x="23" y="152"/>
                  </a:lnTo>
                  <a:lnTo>
                    <a:pt x="33" y="132"/>
                  </a:lnTo>
                  <a:lnTo>
                    <a:pt x="45" y="114"/>
                  </a:lnTo>
                  <a:lnTo>
                    <a:pt x="58" y="96"/>
                  </a:lnTo>
                  <a:lnTo>
                    <a:pt x="72" y="80"/>
                  </a:lnTo>
                  <a:lnTo>
                    <a:pt x="88" y="65"/>
                  </a:lnTo>
                  <a:lnTo>
                    <a:pt x="105" y="51"/>
                  </a:lnTo>
                  <a:lnTo>
                    <a:pt x="123" y="39"/>
                  </a:lnTo>
                  <a:lnTo>
                    <a:pt x="142" y="28"/>
                  </a:lnTo>
                  <a:lnTo>
                    <a:pt x="162" y="19"/>
                  </a:lnTo>
                  <a:lnTo>
                    <a:pt x="183" y="11"/>
                  </a:lnTo>
                  <a:lnTo>
                    <a:pt x="204" y="6"/>
                  </a:lnTo>
                  <a:lnTo>
                    <a:pt x="227" y="2"/>
                  </a:lnTo>
                  <a:lnTo>
                    <a:pt x="250" y="0"/>
                  </a:lnTo>
                  <a:lnTo>
                    <a:pt x="4404" y="0"/>
                  </a:lnTo>
                  <a:lnTo>
                    <a:pt x="4427" y="1"/>
                  </a:lnTo>
                  <a:lnTo>
                    <a:pt x="4449" y="3"/>
                  </a:lnTo>
                  <a:lnTo>
                    <a:pt x="4471" y="8"/>
                  </a:lnTo>
                  <a:lnTo>
                    <a:pt x="4492" y="15"/>
                  </a:lnTo>
                  <a:lnTo>
                    <a:pt x="4513" y="23"/>
                  </a:lnTo>
                  <a:lnTo>
                    <a:pt x="4532" y="33"/>
                  </a:lnTo>
                  <a:lnTo>
                    <a:pt x="4551" y="45"/>
                  </a:lnTo>
                  <a:lnTo>
                    <a:pt x="4568" y="58"/>
                  </a:lnTo>
                  <a:lnTo>
                    <a:pt x="4585" y="72"/>
                  </a:lnTo>
                  <a:lnTo>
                    <a:pt x="4600" y="88"/>
                  </a:lnTo>
                  <a:lnTo>
                    <a:pt x="4613" y="105"/>
                  </a:lnTo>
                  <a:lnTo>
                    <a:pt x="4626" y="123"/>
                  </a:lnTo>
                  <a:lnTo>
                    <a:pt x="4636" y="142"/>
                  </a:lnTo>
                  <a:lnTo>
                    <a:pt x="4646" y="162"/>
                  </a:lnTo>
                  <a:lnTo>
                    <a:pt x="4653" y="183"/>
                  </a:lnTo>
                  <a:lnTo>
                    <a:pt x="4659" y="204"/>
                  </a:lnTo>
                  <a:lnTo>
                    <a:pt x="4663" y="227"/>
                  </a:lnTo>
                  <a:lnTo>
                    <a:pt x="4665" y="250"/>
                  </a:lnTo>
                  <a:lnTo>
                    <a:pt x="4665" y="1306"/>
                  </a:lnTo>
                  <a:lnTo>
                    <a:pt x="4664" y="1330"/>
                  </a:lnTo>
                  <a:lnTo>
                    <a:pt x="4661" y="1352"/>
                  </a:lnTo>
                  <a:lnTo>
                    <a:pt x="4656" y="1374"/>
                  </a:lnTo>
                  <a:lnTo>
                    <a:pt x="4649" y="1395"/>
                  </a:lnTo>
                  <a:lnTo>
                    <a:pt x="4641" y="1416"/>
                  </a:lnTo>
                  <a:lnTo>
                    <a:pt x="4631" y="1435"/>
                  </a:lnTo>
                  <a:lnTo>
                    <a:pt x="4619" y="1454"/>
                  </a:lnTo>
                  <a:lnTo>
                    <a:pt x="4606" y="1471"/>
                  </a:lnTo>
                  <a:lnTo>
                    <a:pt x="4592" y="1488"/>
                  </a:lnTo>
                  <a:lnTo>
                    <a:pt x="4576" y="1503"/>
                  </a:lnTo>
                  <a:lnTo>
                    <a:pt x="4560" y="1516"/>
                  </a:lnTo>
                  <a:lnTo>
                    <a:pt x="4542" y="1529"/>
                  </a:lnTo>
                  <a:lnTo>
                    <a:pt x="4523" y="1539"/>
                  </a:lnTo>
                  <a:lnTo>
                    <a:pt x="4503" y="1549"/>
                  </a:lnTo>
                  <a:lnTo>
                    <a:pt x="4482" y="1556"/>
                  </a:lnTo>
                  <a:lnTo>
                    <a:pt x="4460" y="1562"/>
                  </a:lnTo>
                  <a:lnTo>
                    <a:pt x="4438" y="1566"/>
                  </a:lnTo>
                  <a:lnTo>
                    <a:pt x="4415" y="1568"/>
                  </a:lnTo>
                  <a:lnTo>
                    <a:pt x="261" y="1568"/>
                  </a:lnTo>
                  <a:lnTo>
                    <a:pt x="238" y="1567"/>
                  </a:lnTo>
                  <a:lnTo>
                    <a:pt x="215" y="1564"/>
                  </a:lnTo>
                  <a:lnTo>
                    <a:pt x="193" y="1559"/>
                  </a:lnTo>
                  <a:lnTo>
                    <a:pt x="172" y="1553"/>
                  </a:lnTo>
                  <a:lnTo>
                    <a:pt x="152" y="1544"/>
                  </a:lnTo>
                  <a:lnTo>
                    <a:pt x="132" y="1534"/>
                  </a:lnTo>
                  <a:lnTo>
                    <a:pt x="114" y="1523"/>
                  </a:lnTo>
                  <a:lnTo>
                    <a:pt x="96" y="1510"/>
                  </a:lnTo>
                  <a:lnTo>
                    <a:pt x="80" y="1495"/>
                  </a:lnTo>
                  <a:lnTo>
                    <a:pt x="65" y="1480"/>
                  </a:lnTo>
                  <a:lnTo>
                    <a:pt x="51" y="1463"/>
                  </a:lnTo>
                  <a:lnTo>
                    <a:pt x="39" y="1445"/>
                  </a:lnTo>
                  <a:lnTo>
                    <a:pt x="28" y="1426"/>
                  </a:lnTo>
                  <a:lnTo>
                    <a:pt x="19" y="1406"/>
                  </a:lnTo>
                  <a:lnTo>
                    <a:pt x="11" y="1385"/>
                  </a:lnTo>
                  <a:lnTo>
                    <a:pt x="6" y="1363"/>
                  </a:lnTo>
                  <a:lnTo>
                    <a:pt x="2" y="1341"/>
                  </a:lnTo>
                  <a:lnTo>
                    <a:pt x="0" y="1318"/>
                  </a:lnTo>
                  <a:lnTo>
                    <a:pt x="0" y="261"/>
                  </a:lnTo>
                  <a:close/>
                </a:path>
              </a:pathLst>
            </a:custGeom>
            <a:noFill/>
            <a:ln w="1905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15"/>
            <p:cNvSpPr>
              <a:spLocks/>
            </p:cNvSpPr>
            <p:nvPr/>
          </p:nvSpPr>
          <p:spPr bwMode="auto">
            <a:xfrm>
              <a:off x="6557" y="7998"/>
              <a:ext cx="3581" cy="1398"/>
            </a:xfrm>
            <a:custGeom>
              <a:avLst/>
              <a:gdLst>
                <a:gd name="T0" fmla="*/ 221 w 3581"/>
                <a:gd name="T1" fmla="*/ 0 h 1398"/>
                <a:gd name="T2" fmla="*/ 176 w 3581"/>
                <a:gd name="T3" fmla="*/ 6 h 1398"/>
                <a:gd name="T4" fmla="*/ 135 w 3581"/>
                <a:gd name="T5" fmla="*/ 21 h 1398"/>
                <a:gd name="T6" fmla="*/ 97 w 3581"/>
                <a:gd name="T7" fmla="*/ 43 h 1398"/>
                <a:gd name="T8" fmla="*/ 64 w 3581"/>
                <a:gd name="T9" fmla="*/ 71 h 1398"/>
                <a:gd name="T10" fmla="*/ 37 w 3581"/>
                <a:gd name="T11" fmla="*/ 106 h 1398"/>
                <a:gd name="T12" fmla="*/ 17 w 3581"/>
                <a:gd name="T13" fmla="*/ 144 h 1398"/>
                <a:gd name="T14" fmla="*/ 4 w 3581"/>
                <a:gd name="T15" fmla="*/ 187 h 1398"/>
                <a:gd name="T16" fmla="*/ 0 w 3581"/>
                <a:gd name="T17" fmla="*/ 233 h 1398"/>
                <a:gd name="T18" fmla="*/ 2 w 3581"/>
                <a:gd name="T19" fmla="*/ 1198 h 1398"/>
                <a:gd name="T20" fmla="*/ 13 w 3581"/>
                <a:gd name="T21" fmla="*/ 1242 h 1398"/>
                <a:gd name="T22" fmla="*/ 31 w 3581"/>
                <a:gd name="T23" fmla="*/ 1282 h 1398"/>
                <a:gd name="T24" fmla="*/ 56 w 3581"/>
                <a:gd name="T25" fmla="*/ 1317 h 1398"/>
                <a:gd name="T26" fmla="*/ 88 w 3581"/>
                <a:gd name="T27" fmla="*/ 1347 h 1398"/>
                <a:gd name="T28" fmla="*/ 124 w 3581"/>
                <a:gd name="T29" fmla="*/ 1371 h 1398"/>
                <a:gd name="T30" fmla="*/ 165 w 3581"/>
                <a:gd name="T31" fmla="*/ 1388 h 1398"/>
                <a:gd name="T32" fmla="*/ 209 w 3581"/>
                <a:gd name="T33" fmla="*/ 1396 h 1398"/>
                <a:gd name="T34" fmla="*/ 3358 w 3581"/>
                <a:gd name="T35" fmla="*/ 1397 h 1398"/>
                <a:gd name="T36" fmla="*/ 3403 w 3581"/>
                <a:gd name="T37" fmla="*/ 1391 h 1398"/>
                <a:gd name="T38" fmla="*/ 3445 w 3581"/>
                <a:gd name="T39" fmla="*/ 1376 h 1398"/>
                <a:gd name="T40" fmla="*/ 3483 w 3581"/>
                <a:gd name="T41" fmla="*/ 1354 h 1398"/>
                <a:gd name="T42" fmla="*/ 3516 w 3581"/>
                <a:gd name="T43" fmla="*/ 1325 h 1398"/>
                <a:gd name="T44" fmla="*/ 3543 w 3581"/>
                <a:gd name="T45" fmla="*/ 1291 h 1398"/>
                <a:gd name="T46" fmla="*/ 3563 w 3581"/>
                <a:gd name="T47" fmla="*/ 1253 h 1398"/>
                <a:gd name="T48" fmla="*/ 3576 w 3581"/>
                <a:gd name="T49" fmla="*/ 1210 h 1398"/>
                <a:gd name="T50" fmla="*/ 3580 w 3581"/>
                <a:gd name="T51" fmla="*/ 1164 h 1398"/>
                <a:gd name="T52" fmla="*/ 3578 w 3581"/>
                <a:gd name="T53" fmla="*/ 198 h 1398"/>
                <a:gd name="T54" fmla="*/ 3567 w 3581"/>
                <a:gd name="T55" fmla="*/ 155 h 1398"/>
                <a:gd name="T56" fmla="*/ 3549 w 3581"/>
                <a:gd name="T57" fmla="*/ 115 h 1398"/>
                <a:gd name="T58" fmla="*/ 3523 w 3581"/>
                <a:gd name="T59" fmla="*/ 80 h 1398"/>
                <a:gd name="T60" fmla="*/ 3492 w 3581"/>
                <a:gd name="T61" fmla="*/ 50 h 1398"/>
                <a:gd name="T62" fmla="*/ 3455 w 3581"/>
                <a:gd name="T63" fmla="*/ 26 h 1398"/>
                <a:gd name="T64" fmla="*/ 3415 w 3581"/>
                <a:gd name="T65" fmla="*/ 9 h 1398"/>
                <a:gd name="T66" fmla="*/ 3370 w 3581"/>
                <a:gd name="T67" fmla="*/ 1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81" h="1398">
                  <a:moveTo>
                    <a:pt x="3347" y="0"/>
                  </a:moveTo>
                  <a:lnTo>
                    <a:pt x="221" y="0"/>
                  </a:lnTo>
                  <a:lnTo>
                    <a:pt x="199" y="2"/>
                  </a:lnTo>
                  <a:lnTo>
                    <a:pt x="176" y="6"/>
                  </a:lnTo>
                  <a:lnTo>
                    <a:pt x="155" y="13"/>
                  </a:lnTo>
                  <a:lnTo>
                    <a:pt x="135" y="21"/>
                  </a:lnTo>
                  <a:lnTo>
                    <a:pt x="115" y="31"/>
                  </a:lnTo>
                  <a:lnTo>
                    <a:pt x="97" y="43"/>
                  </a:lnTo>
                  <a:lnTo>
                    <a:pt x="80" y="56"/>
                  </a:lnTo>
                  <a:lnTo>
                    <a:pt x="64" y="71"/>
                  </a:lnTo>
                  <a:lnTo>
                    <a:pt x="50" y="88"/>
                  </a:lnTo>
                  <a:lnTo>
                    <a:pt x="37" y="106"/>
                  </a:lnTo>
                  <a:lnTo>
                    <a:pt x="26" y="124"/>
                  </a:lnTo>
                  <a:lnTo>
                    <a:pt x="17" y="144"/>
                  </a:lnTo>
                  <a:lnTo>
                    <a:pt x="9" y="165"/>
                  </a:lnTo>
                  <a:lnTo>
                    <a:pt x="4" y="187"/>
                  </a:lnTo>
                  <a:lnTo>
                    <a:pt x="1" y="209"/>
                  </a:lnTo>
                  <a:lnTo>
                    <a:pt x="0" y="233"/>
                  </a:lnTo>
                  <a:lnTo>
                    <a:pt x="0" y="1175"/>
                  </a:lnTo>
                  <a:lnTo>
                    <a:pt x="2" y="1198"/>
                  </a:lnTo>
                  <a:lnTo>
                    <a:pt x="6" y="1220"/>
                  </a:lnTo>
                  <a:lnTo>
                    <a:pt x="13" y="1242"/>
                  </a:lnTo>
                  <a:lnTo>
                    <a:pt x="21" y="1262"/>
                  </a:lnTo>
                  <a:lnTo>
                    <a:pt x="31" y="1282"/>
                  </a:lnTo>
                  <a:lnTo>
                    <a:pt x="43" y="1300"/>
                  </a:lnTo>
                  <a:lnTo>
                    <a:pt x="56" y="1317"/>
                  </a:lnTo>
                  <a:lnTo>
                    <a:pt x="71" y="1333"/>
                  </a:lnTo>
                  <a:lnTo>
                    <a:pt x="88" y="1347"/>
                  </a:lnTo>
                  <a:lnTo>
                    <a:pt x="105" y="1360"/>
                  </a:lnTo>
                  <a:lnTo>
                    <a:pt x="124" y="1371"/>
                  </a:lnTo>
                  <a:lnTo>
                    <a:pt x="144" y="1380"/>
                  </a:lnTo>
                  <a:lnTo>
                    <a:pt x="165" y="1388"/>
                  </a:lnTo>
                  <a:lnTo>
                    <a:pt x="187" y="1393"/>
                  </a:lnTo>
                  <a:lnTo>
                    <a:pt x="209" y="1396"/>
                  </a:lnTo>
                  <a:lnTo>
                    <a:pt x="233" y="1397"/>
                  </a:lnTo>
                  <a:lnTo>
                    <a:pt x="3358" y="1397"/>
                  </a:lnTo>
                  <a:lnTo>
                    <a:pt x="3381" y="1395"/>
                  </a:lnTo>
                  <a:lnTo>
                    <a:pt x="3403" y="1391"/>
                  </a:lnTo>
                  <a:lnTo>
                    <a:pt x="3425" y="1384"/>
                  </a:lnTo>
                  <a:lnTo>
                    <a:pt x="3445" y="1376"/>
                  </a:lnTo>
                  <a:lnTo>
                    <a:pt x="3465" y="1366"/>
                  </a:lnTo>
                  <a:lnTo>
                    <a:pt x="3483" y="1354"/>
                  </a:lnTo>
                  <a:lnTo>
                    <a:pt x="3500" y="1340"/>
                  </a:lnTo>
                  <a:lnTo>
                    <a:pt x="3516" y="1325"/>
                  </a:lnTo>
                  <a:lnTo>
                    <a:pt x="3530" y="1309"/>
                  </a:lnTo>
                  <a:lnTo>
                    <a:pt x="3543" y="1291"/>
                  </a:lnTo>
                  <a:lnTo>
                    <a:pt x="3554" y="1273"/>
                  </a:lnTo>
                  <a:lnTo>
                    <a:pt x="3563" y="1253"/>
                  </a:lnTo>
                  <a:lnTo>
                    <a:pt x="3570" y="1232"/>
                  </a:lnTo>
                  <a:lnTo>
                    <a:pt x="3576" y="1210"/>
                  </a:lnTo>
                  <a:lnTo>
                    <a:pt x="3579" y="1188"/>
                  </a:lnTo>
                  <a:lnTo>
                    <a:pt x="3580" y="1164"/>
                  </a:lnTo>
                  <a:lnTo>
                    <a:pt x="3580" y="221"/>
                  </a:lnTo>
                  <a:lnTo>
                    <a:pt x="3578" y="198"/>
                  </a:lnTo>
                  <a:lnTo>
                    <a:pt x="3573" y="176"/>
                  </a:lnTo>
                  <a:lnTo>
                    <a:pt x="3567" y="155"/>
                  </a:lnTo>
                  <a:lnTo>
                    <a:pt x="3559" y="135"/>
                  </a:lnTo>
                  <a:lnTo>
                    <a:pt x="3549" y="115"/>
                  </a:lnTo>
                  <a:lnTo>
                    <a:pt x="3537" y="97"/>
                  </a:lnTo>
                  <a:lnTo>
                    <a:pt x="3523" y="80"/>
                  </a:lnTo>
                  <a:lnTo>
                    <a:pt x="3508" y="64"/>
                  </a:lnTo>
                  <a:lnTo>
                    <a:pt x="3492" y="50"/>
                  </a:lnTo>
                  <a:lnTo>
                    <a:pt x="3474" y="37"/>
                  </a:lnTo>
                  <a:lnTo>
                    <a:pt x="3455" y="26"/>
                  </a:lnTo>
                  <a:lnTo>
                    <a:pt x="3435" y="17"/>
                  </a:lnTo>
                  <a:lnTo>
                    <a:pt x="3415" y="9"/>
                  </a:lnTo>
                  <a:lnTo>
                    <a:pt x="3393" y="4"/>
                  </a:lnTo>
                  <a:lnTo>
                    <a:pt x="3370" y="1"/>
                  </a:lnTo>
                  <a:lnTo>
                    <a:pt x="3347" y="0"/>
                  </a:lnTo>
                </a:path>
              </a:pathLst>
            </a:custGeom>
            <a:solidFill>
              <a:srgbClr val="A4B5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6"/>
            <p:cNvSpPr>
              <a:spLocks/>
            </p:cNvSpPr>
            <p:nvPr/>
          </p:nvSpPr>
          <p:spPr bwMode="auto">
            <a:xfrm>
              <a:off x="6557" y="7998"/>
              <a:ext cx="3581" cy="1398"/>
            </a:xfrm>
            <a:custGeom>
              <a:avLst/>
              <a:gdLst>
                <a:gd name="T0" fmla="*/ 1 w 3581"/>
                <a:gd name="T1" fmla="*/ 209 h 1398"/>
                <a:gd name="T2" fmla="*/ 9 w 3581"/>
                <a:gd name="T3" fmla="*/ 165 h 1398"/>
                <a:gd name="T4" fmla="*/ 26 w 3581"/>
                <a:gd name="T5" fmla="*/ 124 h 1398"/>
                <a:gd name="T6" fmla="*/ 50 w 3581"/>
                <a:gd name="T7" fmla="*/ 88 h 1398"/>
                <a:gd name="T8" fmla="*/ 80 w 3581"/>
                <a:gd name="T9" fmla="*/ 56 h 1398"/>
                <a:gd name="T10" fmla="*/ 115 w 3581"/>
                <a:gd name="T11" fmla="*/ 31 h 1398"/>
                <a:gd name="T12" fmla="*/ 155 w 3581"/>
                <a:gd name="T13" fmla="*/ 13 h 1398"/>
                <a:gd name="T14" fmla="*/ 199 w 3581"/>
                <a:gd name="T15" fmla="*/ 2 h 1398"/>
                <a:gd name="T16" fmla="*/ 3347 w 3581"/>
                <a:gd name="T17" fmla="*/ 0 h 1398"/>
                <a:gd name="T18" fmla="*/ 3393 w 3581"/>
                <a:gd name="T19" fmla="*/ 4 h 1398"/>
                <a:gd name="T20" fmla="*/ 3435 w 3581"/>
                <a:gd name="T21" fmla="*/ 17 h 1398"/>
                <a:gd name="T22" fmla="*/ 3474 w 3581"/>
                <a:gd name="T23" fmla="*/ 37 h 1398"/>
                <a:gd name="T24" fmla="*/ 3508 w 3581"/>
                <a:gd name="T25" fmla="*/ 64 h 1398"/>
                <a:gd name="T26" fmla="*/ 3537 w 3581"/>
                <a:gd name="T27" fmla="*/ 97 h 1398"/>
                <a:gd name="T28" fmla="*/ 3559 w 3581"/>
                <a:gd name="T29" fmla="*/ 135 h 1398"/>
                <a:gd name="T30" fmla="*/ 3573 w 3581"/>
                <a:gd name="T31" fmla="*/ 176 h 1398"/>
                <a:gd name="T32" fmla="*/ 3580 w 3581"/>
                <a:gd name="T33" fmla="*/ 221 h 1398"/>
                <a:gd name="T34" fmla="*/ 3579 w 3581"/>
                <a:gd name="T35" fmla="*/ 1188 h 1398"/>
                <a:gd name="T36" fmla="*/ 3570 w 3581"/>
                <a:gd name="T37" fmla="*/ 1232 h 1398"/>
                <a:gd name="T38" fmla="*/ 3554 w 3581"/>
                <a:gd name="T39" fmla="*/ 1273 h 1398"/>
                <a:gd name="T40" fmla="*/ 3530 w 3581"/>
                <a:gd name="T41" fmla="*/ 1309 h 1398"/>
                <a:gd name="T42" fmla="*/ 3500 w 3581"/>
                <a:gd name="T43" fmla="*/ 1340 h 1398"/>
                <a:gd name="T44" fmla="*/ 3465 w 3581"/>
                <a:gd name="T45" fmla="*/ 1366 h 1398"/>
                <a:gd name="T46" fmla="*/ 3425 w 3581"/>
                <a:gd name="T47" fmla="*/ 1384 h 1398"/>
                <a:gd name="T48" fmla="*/ 3381 w 3581"/>
                <a:gd name="T49" fmla="*/ 1395 h 1398"/>
                <a:gd name="T50" fmla="*/ 233 w 3581"/>
                <a:gd name="T51" fmla="*/ 1397 h 1398"/>
                <a:gd name="T52" fmla="*/ 187 w 3581"/>
                <a:gd name="T53" fmla="*/ 1393 h 1398"/>
                <a:gd name="T54" fmla="*/ 144 w 3581"/>
                <a:gd name="T55" fmla="*/ 1380 h 1398"/>
                <a:gd name="T56" fmla="*/ 105 w 3581"/>
                <a:gd name="T57" fmla="*/ 1360 h 1398"/>
                <a:gd name="T58" fmla="*/ 71 w 3581"/>
                <a:gd name="T59" fmla="*/ 1333 h 1398"/>
                <a:gd name="T60" fmla="*/ 43 w 3581"/>
                <a:gd name="T61" fmla="*/ 1300 h 1398"/>
                <a:gd name="T62" fmla="*/ 21 w 3581"/>
                <a:gd name="T63" fmla="*/ 1262 h 1398"/>
                <a:gd name="T64" fmla="*/ 6 w 3581"/>
                <a:gd name="T65" fmla="*/ 1220 h 1398"/>
                <a:gd name="T66" fmla="*/ 0 w 3581"/>
                <a:gd name="T67" fmla="*/ 1175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81" h="1398">
                  <a:moveTo>
                    <a:pt x="0" y="233"/>
                  </a:moveTo>
                  <a:lnTo>
                    <a:pt x="1" y="209"/>
                  </a:lnTo>
                  <a:lnTo>
                    <a:pt x="4" y="187"/>
                  </a:lnTo>
                  <a:lnTo>
                    <a:pt x="9" y="165"/>
                  </a:lnTo>
                  <a:lnTo>
                    <a:pt x="17" y="144"/>
                  </a:lnTo>
                  <a:lnTo>
                    <a:pt x="26" y="124"/>
                  </a:lnTo>
                  <a:lnTo>
                    <a:pt x="37" y="106"/>
                  </a:lnTo>
                  <a:lnTo>
                    <a:pt x="50" y="88"/>
                  </a:lnTo>
                  <a:lnTo>
                    <a:pt x="64" y="71"/>
                  </a:lnTo>
                  <a:lnTo>
                    <a:pt x="80" y="56"/>
                  </a:lnTo>
                  <a:lnTo>
                    <a:pt x="97" y="43"/>
                  </a:lnTo>
                  <a:lnTo>
                    <a:pt x="115" y="31"/>
                  </a:lnTo>
                  <a:lnTo>
                    <a:pt x="135" y="21"/>
                  </a:lnTo>
                  <a:lnTo>
                    <a:pt x="155" y="13"/>
                  </a:lnTo>
                  <a:lnTo>
                    <a:pt x="176" y="6"/>
                  </a:lnTo>
                  <a:lnTo>
                    <a:pt x="199" y="2"/>
                  </a:lnTo>
                  <a:lnTo>
                    <a:pt x="221" y="0"/>
                  </a:lnTo>
                  <a:lnTo>
                    <a:pt x="3347" y="0"/>
                  </a:lnTo>
                  <a:lnTo>
                    <a:pt x="3370" y="1"/>
                  </a:lnTo>
                  <a:lnTo>
                    <a:pt x="3393" y="4"/>
                  </a:lnTo>
                  <a:lnTo>
                    <a:pt x="3415" y="9"/>
                  </a:lnTo>
                  <a:lnTo>
                    <a:pt x="3435" y="17"/>
                  </a:lnTo>
                  <a:lnTo>
                    <a:pt x="3455" y="26"/>
                  </a:lnTo>
                  <a:lnTo>
                    <a:pt x="3474" y="37"/>
                  </a:lnTo>
                  <a:lnTo>
                    <a:pt x="3492" y="50"/>
                  </a:lnTo>
                  <a:lnTo>
                    <a:pt x="3508" y="64"/>
                  </a:lnTo>
                  <a:lnTo>
                    <a:pt x="3523" y="80"/>
                  </a:lnTo>
                  <a:lnTo>
                    <a:pt x="3537" y="97"/>
                  </a:lnTo>
                  <a:lnTo>
                    <a:pt x="3549" y="115"/>
                  </a:lnTo>
                  <a:lnTo>
                    <a:pt x="3559" y="135"/>
                  </a:lnTo>
                  <a:lnTo>
                    <a:pt x="3567" y="155"/>
                  </a:lnTo>
                  <a:lnTo>
                    <a:pt x="3573" y="176"/>
                  </a:lnTo>
                  <a:lnTo>
                    <a:pt x="3578" y="198"/>
                  </a:lnTo>
                  <a:lnTo>
                    <a:pt x="3580" y="221"/>
                  </a:lnTo>
                  <a:lnTo>
                    <a:pt x="3580" y="1164"/>
                  </a:lnTo>
                  <a:lnTo>
                    <a:pt x="3579" y="1188"/>
                  </a:lnTo>
                  <a:lnTo>
                    <a:pt x="3576" y="1210"/>
                  </a:lnTo>
                  <a:lnTo>
                    <a:pt x="3570" y="1232"/>
                  </a:lnTo>
                  <a:lnTo>
                    <a:pt x="3563" y="1253"/>
                  </a:lnTo>
                  <a:lnTo>
                    <a:pt x="3554" y="1273"/>
                  </a:lnTo>
                  <a:lnTo>
                    <a:pt x="3543" y="1291"/>
                  </a:lnTo>
                  <a:lnTo>
                    <a:pt x="3530" y="1309"/>
                  </a:lnTo>
                  <a:lnTo>
                    <a:pt x="3516" y="1325"/>
                  </a:lnTo>
                  <a:lnTo>
                    <a:pt x="3500" y="1340"/>
                  </a:lnTo>
                  <a:lnTo>
                    <a:pt x="3483" y="1354"/>
                  </a:lnTo>
                  <a:lnTo>
                    <a:pt x="3465" y="1366"/>
                  </a:lnTo>
                  <a:lnTo>
                    <a:pt x="3445" y="1376"/>
                  </a:lnTo>
                  <a:lnTo>
                    <a:pt x="3425" y="1384"/>
                  </a:lnTo>
                  <a:lnTo>
                    <a:pt x="3403" y="1391"/>
                  </a:lnTo>
                  <a:lnTo>
                    <a:pt x="3381" y="1395"/>
                  </a:lnTo>
                  <a:lnTo>
                    <a:pt x="3358" y="1397"/>
                  </a:lnTo>
                  <a:lnTo>
                    <a:pt x="233" y="1397"/>
                  </a:lnTo>
                  <a:lnTo>
                    <a:pt x="209" y="1396"/>
                  </a:lnTo>
                  <a:lnTo>
                    <a:pt x="187" y="1393"/>
                  </a:lnTo>
                  <a:lnTo>
                    <a:pt x="165" y="1388"/>
                  </a:lnTo>
                  <a:lnTo>
                    <a:pt x="144" y="1380"/>
                  </a:lnTo>
                  <a:lnTo>
                    <a:pt x="124" y="1371"/>
                  </a:lnTo>
                  <a:lnTo>
                    <a:pt x="105" y="1360"/>
                  </a:lnTo>
                  <a:lnTo>
                    <a:pt x="88" y="1347"/>
                  </a:lnTo>
                  <a:lnTo>
                    <a:pt x="71" y="1333"/>
                  </a:lnTo>
                  <a:lnTo>
                    <a:pt x="56" y="1317"/>
                  </a:lnTo>
                  <a:lnTo>
                    <a:pt x="43" y="1300"/>
                  </a:lnTo>
                  <a:lnTo>
                    <a:pt x="31" y="1282"/>
                  </a:lnTo>
                  <a:lnTo>
                    <a:pt x="21" y="1262"/>
                  </a:lnTo>
                  <a:lnTo>
                    <a:pt x="13" y="1242"/>
                  </a:lnTo>
                  <a:lnTo>
                    <a:pt x="6" y="1220"/>
                  </a:lnTo>
                  <a:lnTo>
                    <a:pt x="2" y="1198"/>
                  </a:lnTo>
                  <a:lnTo>
                    <a:pt x="0" y="1175"/>
                  </a:lnTo>
                  <a:lnTo>
                    <a:pt x="0" y="233"/>
                  </a:lnTo>
                  <a:close/>
                </a:path>
              </a:pathLst>
            </a:custGeom>
            <a:noFill/>
            <a:ln w="1905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0" name="Rectangle 19"/>
          <p:cNvSpPr/>
          <p:nvPr/>
        </p:nvSpPr>
        <p:spPr>
          <a:xfrm>
            <a:off x="1066800" y="1752600"/>
            <a:ext cx="1752600" cy="707886"/>
          </a:xfrm>
          <a:prstGeom prst="rect">
            <a:avLst/>
          </a:prstGeom>
        </p:spPr>
        <p:txBody>
          <a:bodyPr wrap="square">
            <a:spAutoFit/>
          </a:bodyPr>
          <a:lstStyle/>
          <a:p>
            <a:r>
              <a:rPr lang="en-US" sz="2000" dirty="0"/>
              <a:t>1. Problem</a:t>
            </a:r>
          </a:p>
          <a:p>
            <a:r>
              <a:rPr lang="en-US" sz="2000" dirty="0"/>
              <a:t>Framing</a:t>
            </a:r>
          </a:p>
        </p:txBody>
      </p:sp>
      <p:sp>
        <p:nvSpPr>
          <p:cNvPr id="21" name="Rectangle 20"/>
          <p:cNvSpPr/>
          <p:nvPr/>
        </p:nvSpPr>
        <p:spPr>
          <a:xfrm>
            <a:off x="2963557" y="3276600"/>
            <a:ext cx="2294243" cy="400110"/>
          </a:xfrm>
          <a:prstGeom prst="rect">
            <a:avLst/>
          </a:prstGeom>
        </p:spPr>
        <p:txBody>
          <a:bodyPr wrap="none">
            <a:spAutoFit/>
          </a:bodyPr>
          <a:lstStyle/>
          <a:p>
            <a:r>
              <a:rPr lang="en-US" sz="2000" dirty="0"/>
              <a:t>2. Consequences </a:t>
            </a:r>
          </a:p>
        </p:txBody>
      </p:sp>
      <p:sp>
        <p:nvSpPr>
          <p:cNvPr id="22" name="Rectangle 21"/>
          <p:cNvSpPr/>
          <p:nvPr/>
        </p:nvSpPr>
        <p:spPr>
          <a:xfrm>
            <a:off x="4572000" y="4495800"/>
            <a:ext cx="2362200" cy="707886"/>
          </a:xfrm>
          <a:prstGeom prst="rect">
            <a:avLst/>
          </a:prstGeom>
        </p:spPr>
        <p:txBody>
          <a:bodyPr wrap="square">
            <a:spAutoFit/>
          </a:bodyPr>
          <a:lstStyle/>
          <a:p>
            <a:r>
              <a:rPr lang="en-US" sz="2000" dirty="0"/>
              <a:t>3. Identify</a:t>
            </a:r>
          </a:p>
          <a:p>
            <a:r>
              <a:rPr lang="en-US" sz="2000" dirty="0"/>
              <a:t>Preferred Action</a:t>
            </a:r>
          </a:p>
        </p:txBody>
      </p:sp>
      <p:sp>
        <p:nvSpPr>
          <p:cNvPr id="2" name="Title 1"/>
          <p:cNvSpPr>
            <a:spLocks noGrp="1"/>
          </p:cNvSpPr>
          <p:nvPr>
            <p:ph type="title"/>
          </p:nvPr>
        </p:nvSpPr>
        <p:spPr>
          <a:xfrm>
            <a:off x="685800" y="-228600"/>
            <a:ext cx="8534400" cy="1143000"/>
          </a:xfrm>
        </p:spPr>
        <p:txBody>
          <a:bodyPr/>
          <a:lstStyle/>
          <a:p>
            <a:r>
              <a:rPr lang="en-US" sz="2800" dirty="0" smtClean="0"/>
              <a:t>Decision analytic approach toward actionable science</a:t>
            </a:r>
            <a:endParaRPr lang="en-US" sz="2800" dirty="0"/>
          </a:p>
        </p:txBody>
      </p:sp>
      <p:sp>
        <p:nvSpPr>
          <p:cNvPr id="3" name="Content Placeholder 2"/>
          <p:cNvSpPr>
            <a:spLocks noGrp="1"/>
          </p:cNvSpPr>
          <p:nvPr>
            <p:ph idx="1"/>
          </p:nvPr>
        </p:nvSpPr>
        <p:spPr>
          <a:xfrm>
            <a:off x="1066800" y="762000"/>
            <a:ext cx="5715000" cy="762000"/>
          </a:xfrm>
        </p:spPr>
        <p:txBody>
          <a:bodyPr/>
          <a:lstStyle/>
          <a:p>
            <a:r>
              <a:rPr lang="en-US" sz="2400" dirty="0" smtClean="0"/>
              <a:t>Key: formal problem deconstruction</a:t>
            </a:r>
            <a:endParaRPr lang="en-US" sz="2400" dirty="0"/>
          </a:p>
        </p:txBody>
      </p:sp>
      <p:sp>
        <p:nvSpPr>
          <p:cNvPr id="23" name="Rectangle 22"/>
          <p:cNvSpPr/>
          <p:nvPr/>
        </p:nvSpPr>
        <p:spPr>
          <a:xfrm>
            <a:off x="5715000" y="3276600"/>
            <a:ext cx="4572000" cy="369332"/>
          </a:xfrm>
          <a:prstGeom prst="rect">
            <a:avLst/>
          </a:prstGeom>
        </p:spPr>
        <p:txBody>
          <a:bodyPr>
            <a:spAutoFit/>
          </a:bodyPr>
          <a:lstStyle/>
          <a:p>
            <a:r>
              <a:rPr lang="en-US" sz="1800" dirty="0"/>
              <a:t>• Predictive Models </a:t>
            </a:r>
          </a:p>
        </p:txBody>
      </p:sp>
      <p:sp>
        <p:nvSpPr>
          <p:cNvPr id="24" name="Rectangle 23"/>
          <p:cNvSpPr/>
          <p:nvPr/>
        </p:nvSpPr>
        <p:spPr>
          <a:xfrm>
            <a:off x="2895600" y="1524000"/>
            <a:ext cx="4953000" cy="1231106"/>
          </a:xfrm>
          <a:prstGeom prst="rect">
            <a:avLst/>
          </a:prstGeom>
        </p:spPr>
        <p:txBody>
          <a:bodyPr wrap="square">
            <a:spAutoFit/>
          </a:bodyPr>
          <a:lstStyle/>
          <a:p>
            <a:r>
              <a:rPr lang="en-US" dirty="0" smtClean="0"/>
              <a:t>   </a:t>
            </a:r>
            <a:r>
              <a:rPr lang="en-US" sz="1800" dirty="0" smtClean="0"/>
              <a:t>Decision </a:t>
            </a:r>
            <a:r>
              <a:rPr lang="en-US" sz="1800" dirty="0"/>
              <a:t>maker(s) &amp; stakeholders</a:t>
            </a:r>
          </a:p>
          <a:p>
            <a:r>
              <a:rPr lang="en-US" sz="1800" dirty="0"/>
              <a:t>• Values/objectives</a:t>
            </a:r>
          </a:p>
          <a:p>
            <a:r>
              <a:rPr lang="en-US" sz="1800" dirty="0"/>
              <a:t>• Risk Attitudes</a:t>
            </a:r>
          </a:p>
          <a:p>
            <a:r>
              <a:rPr lang="en-US" sz="1800" dirty="0"/>
              <a:t>• Alternative Actions</a:t>
            </a:r>
          </a:p>
        </p:txBody>
      </p:sp>
      <p:sp>
        <p:nvSpPr>
          <p:cNvPr id="25" name="Rectangle 24"/>
          <p:cNvSpPr/>
          <p:nvPr/>
        </p:nvSpPr>
        <p:spPr>
          <a:xfrm>
            <a:off x="6858000" y="4495800"/>
            <a:ext cx="2590800" cy="646331"/>
          </a:xfrm>
          <a:prstGeom prst="rect">
            <a:avLst/>
          </a:prstGeom>
        </p:spPr>
        <p:txBody>
          <a:bodyPr wrap="square">
            <a:spAutoFit/>
          </a:bodyPr>
          <a:lstStyle/>
          <a:p>
            <a:r>
              <a:rPr lang="en-US" sz="1800" dirty="0"/>
              <a:t>• Optimization</a:t>
            </a:r>
          </a:p>
          <a:p>
            <a:r>
              <a:rPr lang="en-US" sz="1800" dirty="0"/>
              <a:t>• Trade-off analysis</a:t>
            </a:r>
          </a:p>
        </p:txBody>
      </p:sp>
    </p:spTree>
    <p:extLst>
      <p:ext uri="{BB962C8B-B14F-4D97-AF65-F5344CB8AC3E}">
        <p14:creationId xmlns:p14="http://schemas.microsoft.com/office/powerpoint/2010/main" val="32350724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SECSC FY13 projects</a:t>
            </a:r>
            <a:endParaRPr lang="en-US" sz="2800" dirty="0"/>
          </a:p>
        </p:txBody>
      </p:sp>
      <p:sp>
        <p:nvSpPr>
          <p:cNvPr id="3" name="Content Placeholder 2"/>
          <p:cNvSpPr>
            <a:spLocks noGrp="1"/>
          </p:cNvSpPr>
          <p:nvPr>
            <p:ph idx="1"/>
          </p:nvPr>
        </p:nvSpPr>
        <p:spPr>
          <a:xfrm>
            <a:off x="152400" y="1447800"/>
            <a:ext cx="8991600" cy="4525963"/>
          </a:xfrm>
        </p:spPr>
        <p:txBody>
          <a:bodyPr/>
          <a:lstStyle/>
          <a:p>
            <a:r>
              <a:rPr lang="en-US" sz="2400" dirty="0" smtClean="0"/>
              <a:t>An </a:t>
            </a:r>
            <a:r>
              <a:rPr lang="en-US" sz="2400" dirty="0"/>
              <a:t>adaptive landscape planning and decision framework for gopher tortoise (</a:t>
            </a:r>
            <a:r>
              <a:rPr lang="en-US" sz="2400" dirty="0" err="1" smtClean="0"/>
              <a:t>Gopherus</a:t>
            </a:r>
            <a:r>
              <a:rPr lang="en-US" sz="2400" dirty="0"/>
              <a:t> </a:t>
            </a:r>
            <a:r>
              <a:rPr lang="en-US" sz="2400" dirty="0" err="1" smtClean="0"/>
              <a:t>polyphemus</a:t>
            </a:r>
            <a:r>
              <a:rPr lang="en-US" sz="2400" dirty="0"/>
              <a:t>) </a:t>
            </a:r>
            <a:r>
              <a:rPr lang="en-US" sz="2400" dirty="0" smtClean="0"/>
              <a:t>conservation</a:t>
            </a:r>
          </a:p>
          <a:p>
            <a:r>
              <a:rPr lang="en-US" sz="2400" dirty="0" smtClean="0"/>
              <a:t>Reserve design of Everglade Headwaters NWR</a:t>
            </a:r>
          </a:p>
          <a:p>
            <a:r>
              <a:rPr lang="en-US" sz="2400" dirty="0"/>
              <a:t>Structured decision-making to facilitate multi-stakeholder coastal </a:t>
            </a:r>
            <a:r>
              <a:rPr lang="en-US" sz="2400" dirty="0" smtClean="0"/>
              <a:t>conservation and </a:t>
            </a:r>
            <a:r>
              <a:rPr lang="en-US" sz="2400" dirty="0"/>
              <a:t>restoration under climate change uncertainties: case study on barrier islands of the </a:t>
            </a:r>
            <a:r>
              <a:rPr lang="en-US" sz="2400" dirty="0" smtClean="0"/>
              <a:t>northern Gulf </a:t>
            </a:r>
            <a:r>
              <a:rPr lang="en-US" sz="2400" dirty="0"/>
              <a:t>of </a:t>
            </a:r>
            <a:r>
              <a:rPr lang="en-US" sz="2400" dirty="0" smtClean="0"/>
              <a:t>Mexico</a:t>
            </a:r>
          </a:p>
          <a:p>
            <a:r>
              <a:rPr lang="en-US" sz="2400" dirty="0"/>
              <a:t>Developing multi-model ensemble projections of ecologically relevant climate variables for PR and the US Caribbean.</a:t>
            </a:r>
          </a:p>
          <a:p>
            <a:r>
              <a:rPr lang="en-US" sz="2400" dirty="0"/>
              <a:t>Understanding conservation management decisions in the face of SLR along the US Atlantic coast</a:t>
            </a:r>
            <a:r>
              <a:rPr lang="en-US" sz="2400" dirty="0" smtClean="0"/>
              <a:t>.</a:t>
            </a:r>
          </a:p>
          <a:p>
            <a:r>
              <a:rPr lang="en-US" sz="2400" dirty="0"/>
              <a:t>Development of a SECAS Conservation Decision Library</a:t>
            </a:r>
          </a:p>
          <a:p>
            <a:pPr marL="0" indent="0">
              <a:buNone/>
            </a:pPr>
            <a:endParaRPr lang="en-US" sz="2400" dirty="0"/>
          </a:p>
        </p:txBody>
      </p:sp>
    </p:spTree>
    <p:extLst>
      <p:ext uri="{BB962C8B-B14F-4D97-AF65-F5344CB8AC3E}">
        <p14:creationId xmlns:p14="http://schemas.microsoft.com/office/powerpoint/2010/main" val="25307266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SECSC and actionable science</a:t>
            </a:r>
            <a:endParaRPr lang="en-US" dirty="0"/>
          </a:p>
        </p:txBody>
      </p:sp>
      <p:sp>
        <p:nvSpPr>
          <p:cNvPr id="3" name="Content Placeholder 2"/>
          <p:cNvSpPr>
            <a:spLocks noGrp="1"/>
          </p:cNvSpPr>
          <p:nvPr>
            <p:ph idx="1"/>
          </p:nvPr>
        </p:nvSpPr>
        <p:spPr/>
        <p:txBody>
          <a:bodyPr/>
          <a:lstStyle/>
          <a:p>
            <a:r>
              <a:rPr lang="en-US" sz="2800" dirty="0" smtClean="0"/>
              <a:t>SECSC, LCCs, and other partners are still learning how to do this.</a:t>
            </a:r>
          </a:p>
          <a:p>
            <a:r>
              <a:rPr lang="en-US" sz="2800" dirty="0" smtClean="0"/>
              <a:t>The new portfolio of projects represents a substantial investment in decision focused science and we look forward to a jump in our understanding of what actionable science is and how to do it over the next 2 years.</a:t>
            </a:r>
            <a:endParaRPr lang="en-US" sz="2800" dirty="0"/>
          </a:p>
        </p:txBody>
      </p:sp>
    </p:spTree>
    <p:extLst>
      <p:ext uri="{BB962C8B-B14F-4D97-AF65-F5344CB8AC3E}">
        <p14:creationId xmlns:p14="http://schemas.microsoft.com/office/powerpoint/2010/main" val="42370790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msdalton\Downloads\4709031746_86b1fc3bc1_b(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28"/>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47800" y="3429000"/>
            <a:ext cx="6223178" cy="2800767"/>
          </a:xfrm>
          <a:prstGeom prst="rect">
            <a:avLst/>
          </a:prstGeom>
          <a:noFill/>
        </p:spPr>
        <p:txBody>
          <a:bodyPr wrap="none" rtlCol="0">
            <a:spAutoFit/>
          </a:bodyPr>
          <a:lstStyle/>
          <a:p>
            <a:pPr algn="ctr"/>
            <a:r>
              <a:rPr lang="en-US" sz="4400" dirty="0" smtClean="0"/>
              <a:t>Thank you!</a:t>
            </a:r>
          </a:p>
          <a:p>
            <a:endParaRPr lang="en-US" sz="4400" dirty="0"/>
          </a:p>
          <a:p>
            <a:pPr algn="ctr"/>
            <a:r>
              <a:rPr lang="en-US" sz="4400" dirty="0" smtClean="0"/>
              <a:t>Jerry McMahon</a:t>
            </a:r>
          </a:p>
          <a:p>
            <a:pPr algn="ctr"/>
            <a:r>
              <a:rPr lang="en-US" sz="4400" dirty="0" smtClean="0"/>
              <a:t>gmcmahon@usgs.gov</a:t>
            </a:r>
            <a:endParaRPr lang="en-US" sz="4400" dirty="0"/>
          </a:p>
        </p:txBody>
      </p:sp>
    </p:spTree>
    <p:extLst>
      <p:ext uri="{BB962C8B-B14F-4D97-AF65-F5344CB8AC3E}">
        <p14:creationId xmlns:p14="http://schemas.microsoft.com/office/powerpoint/2010/main" val="14902475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Vision for science that “adds up”</a:t>
            </a:r>
            <a:endParaRPr lang="en-US" dirty="0"/>
          </a:p>
        </p:txBody>
      </p:sp>
      <p:sp>
        <p:nvSpPr>
          <p:cNvPr id="3" name="Content Placeholder 2"/>
          <p:cNvSpPr>
            <a:spLocks noGrp="1"/>
          </p:cNvSpPr>
          <p:nvPr>
            <p:ph idx="1"/>
          </p:nvPr>
        </p:nvSpPr>
        <p:spPr>
          <a:xfrm>
            <a:off x="381000" y="1219200"/>
            <a:ext cx="8229600" cy="4525963"/>
          </a:xfrm>
        </p:spPr>
        <p:txBody>
          <a:bodyPr/>
          <a:lstStyle/>
          <a:p>
            <a:pPr>
              <a:lnSpc>
                <a:spcPct val="90000"/>
              </a:lnSpc>
            </a:pPr>
            <a:r>
              <a:rPr lang="en-US" sz="2800" dirty="0" smtClean="0"/>
              <a:t>The SECSC wants to produce </a:t>
            </a:r>
            <a:r>
              <a:rPr lang="en-US" sz="2800" b="1" u="sng" dirty="0" smtClean="0"/>
              <a:t>actionable</a:t>
            </a:r>
            <a:r>
              <a:rPr lang="en-US" sz="2800" dirty="0" smtClean="0"/>
              <a:t> </a:t>
            </a:r>
            <a:r>
              <a:rPr lang="en-US" sz="2800" b="1" u="sng" dirty="0" smtClean="0"/>
              <a:t>science</a:t>
            </a:r>
            <a:r>
              <a:rPr lang="en-US" sz="2800" dirty="0" smtClean="0"/>
              <a:t> that helps </a:t>
            </a:r>
            <a:r>
              <a:rPr lang="en-US" sz="2800" b="1" u="sng" dirty="0" smtClean="0"/>
              <a:t>stakeholders</a:t>
            </a:r>
            <a:r>
              <a:rPr lang="en-US" sz="2800" dirty="0" smtClean="0"/>
              <a:t> in the SE </a:t>
            </a:r>
            <a:r>
              <a:rPr lang="en-US" sz="2800" b="1" u="sng" dirty="0" smtClean="0"/>
              <a:t>understand</a:t>
            </a:r>
            <a:r>
              <a:rPr lang="en-US" sz="2800" dirty="0" smtClean="0"/>
              <a:t> and adapt to global change.</a:t>
            </a:r>
            <a:endParaRPr lang="en-US" sz="2400" dirty="0"/>
          </a:p>
          <a:p>
            <a:r>
              <a:rPr lang="en-US" dirty="0" smtClean="0"/>
              <a:t>Today:</a:t>
            </a:r>
          </a:p>
          <a:p>
            <a:pPr lvl="1"/>
            <a:r>
              <a:rPr lang="en-US" dirty="0" smtClean="0"/>
              <a:t>Context for actionable science: formidable/wicked</a:t>
            </a:r>
          </a:p>
          <a:p>
            <a:pPr lvl="2"/>
            <a:r>
              <a:rPr lang="en-US" dirty="0" smtClean="0"/>
              <a:t>What’s the problem?</a:t>
            </a:r>
          </a:p>
          <a:p>
            <a:pPr lvl="2"/>
            <a:r>
              <a:rPr lang="en-US" dirty="0" smtClean="0"/>
              <a:t>What do we want to know?</a:t>
            </a:r>
          </a:p>
          <a:p>
            <a:pPr lvl="2"/>
            <a:r>
              <a:rPr lang="en-US" dirty="0" smtClean="0"/>
              <a:t>So what?</a:t>
            </a:r>
          </a:p>
          <a:p>
            <a:pPr lvl="2"/>
            <a:r>
              <a:rPr lang="en-US" dirty="0" smtClean="0"/>
              <a:t>Is technical information enough?</a:t>
            </a:r>
          </a:p>
          <a:p>
            <a:pPr lvl="1"/>
            <a:r>
              <a:rPr lang="en-US" dirty="0" smtClean="0"/>
              <a:t>SECSC pre FY13</a:t>
            </a:r>
          </a:p>
          <a:p>
            <a:pPr lvl="1"/>
            <a:r>
              <a:rPr lang="en-US" dirty="0" smtClean="0"/>
              <a:t>SECSC FY13 and beyond</a:t>
            </a:r>
          </a:p>
          <a:p>
            <a:pPr lvl="2"/>
            <a:endParaRPr lang="en-US" dirty="0" smtClean="0"/>
          </a:p>
          <a:p>
            <a:pPr lvl="1"/>
            <a:endParaRPr lang="en-US" dirty="0"/>
          </a:p>
        </p:txBody>
      </p:sp>
    </p:spTree>
    <p:extLst>
      <p:ext uri="{BB962C8B-B14F-4D97-AF65-F5344CB8AC3E}">
        <p14:creationId xmlns:p14="http://schemas.microsoft.com/office/powerpoint/2010/main" val="322750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91600" cy="1143000"/>
          </a:xfrm>
        </p:spPr>
        <p:txBody>
          <a:bodyPr/>
          <a:lstStyle/>
          <a:p>
            <a:r>
              <a:rPr lang="en-US" sz="2800" dirty="0"/>
              <a:t>The SECSC wants to produce </a:t>
            </a:r>
            <a:r>
              <a:rPr lang="en-US" sz="2800" u="sng" dirty="0"/>
              <a:t>actionable</a:t>
            </a:r>
            <a:r>
              <a:rPr lang="en-US" sz="2800" dirty="0"/>
              <a:t> </a:t>
            </a:r>
            <a:r>
              <a:rPr lang="en-US" sz="2800" u="sng" dirty="0"/>
              <a:t>science</a:t>
            </a:r>
            <a:r>
              <a:rPr lang="en-US" sz="2800" dirty="0"/>
              <a:t> that helps </a:t>
            </a:r>
            <a:r>
              <a:rPr lang="en-US" sz="2800" u="sng" dirty="0"/>
              <a:t>stakeholders</a:t>
            </a:r>
            <a:r>
              <a:rPr lang="en-US" sz="2800" dirty="0"/>
              <a:t> in the SE </a:t>
            </a:r>
            <a:r>
              <a:rPr lang="en-US" sz="2800" u="sng" dirty="0"/>
              <a:t>understand</a:t>
            </a:r>
            <a:r>
              <a:rPr lang="en-US" sz="2800" dirty="0"/>
              <a:t> and adapt to global </a:t>
            </a:r>
            <a:r>
              <a:rPr lang="en-US" sz="2800" dirty="0" smtClean="0"/>
              <a:t>change: stakeholders and problem definition</a:t>
            </a:r>
            <a:endParaRPr lang="en-US" sz="2800" dirty="0"/>
          </a:p>
        </p:txBody>
      </p:sp>
      <p:sp>
        <p:nvSpPr>
          <p:cNvPr id="3" name="Content Placeholder 2"/>
          <p:cNvSpPr>
            <a:spLocks noGrp="1"/>
          </p:cNvSpPr>
          <p:nvPr>
            <p:ph idx="1"/>
          </p:nvPr>
        </p:nvSpPr>
        <p:spPr>
          <a:xfrm>
            <a:off x="457200" y="1524000"/>
            <a:ext cx="8229600" cy="4525963"/>
          </a:xfrm>
        </p:spPr>
        <p:txBody>
          <a:bodyPr/>
          <a:lstStyle/>
          <a:p>
            <a:r>
              <a:rPr lang="en-US" sz="2800" dirty="0" smtClean="0"/>
              <a:t>Who are the stakeholders for SECSC science? Is it possible to row in the same direction?</a:t>
            </a:r>
          </a:p>
          <a:p>
            <a:pPr lvl="1"/>
            <a:r>
              <a:rPr lang="en-US" sz="2400" dirty="0" smtClean="0"/>
              <a:t>LCCs: primarily (but not entirely) conservation decisionmakers; feds, states, NGOs, others; variety across LCCs in terms of maturity of problem definition.</a:t>
            </a:r>
          </a:p>
          <a:p>
            <a:pPr lvl="1"/>
            <a:r>
              <a:rPr lang="en-US" sz="2400" dirty="0"/>
              <a:t>Working landscape interests: private </a:t>
            </a:r>
            <a:r>
              <a:rPr lang="en-US" sz="2400" dirty="0" smtClean="0"/>
              <a:t>landowners, companies, </a:t>
            </a:r>
            <a:r>
              <a:rPr lang="en-US" sz="2400" dirty="0" err="1" smtClean="0"/>
              <a:t>etc</a:t>
            </a:r>
            <a:r>
              <a:rPr lang="en-US" sz="2400" dirty="0" smtClean="0"/>
              <a:t>; </a:t>
            </a:r>
            <a:r>
              <a:rPr lang="en-US" sz="2400" dirty="0"/>
              <a:t>vary in size of operation and perspective; wide variety of </a:t>
            </a:r>
            <a:r>
              <a:rPr lang="en-US" sz="2400" dirty="0" smtClean="0"/>
              <a:t>interests</a:t>
            </a:r>
          </a:p>
          <a:p>
            <a:pPr lvl="1"/>
            <a:r>
              <a:rPr lang="en-US" sz="2400" dirty="0" smtClean="0"/>
              <a:t>Politicians</a:t>
            </a:r>
          </a:p>
          <a:p>
            <a:pPr lvl="1"/>
            <a:r>
              <a:rPr lang="en-US" sz="2400" dirty="0" smtClean="0"/>
              <a:t>Scientists: Many disciplines; variety of science cultures (academia, NGO, gov’t); general strong desire to collaborate or explore collaboration, but barriers exist.</a:t>
            </a:r>
          </a:p>
          <a:p>
            <a:pPr lvl="2"/>
            <a:r>
              <a:rPr lang="en-US" dirty="0" smtClean="0"/>
              <a:t>Human nature…</a:t>
            </a:r>
          </a:p>
        </p:txBody>
      </p:sp>
    </p:spTree>
    <p:extLst>
      <p:ext uri="{BB962C8B-B14F-4D97-AF65-F5344CB8AC3E}">
        <p14:creationId xmlns:p14="http://schemas.microsoft.com/office/powerpoint/2010/main" val="1163680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The SECSC wants to produce </a:t>
            </a:r>
            <a:r>
              <a:rPr lang="en-US" sz="2800" u="sng" dirty="0"/>
              <a:t>actionable</a:t>
            </a:r>
            <a:r>
              <a:rPr lang="en-US" sz="2800" dirty="0"/>
              <a:t> </a:t>
            </a:r>
            <a:r>
              <a:rPr lang="en-US" sz="2800" u="sng" dirty="0"/>
              <a:t>science</a:t>
            </a:r>
            <a:r>
              <a:rPr lang="en-US" sz="2800" dirty="0"/>
              <a:t> that helps </a:t>
            </a:r>
            <a:r>
              <a:rPr lang="en-US" sz="2800" u="sng" dirty="0"/>
              <a:t>stakeholders</a:t>
            </a:r>
            <a:r>
              <a:rPr lang="en-US" sz="2800" dirty="0"/>
              <a:t> in the SE </a:t>
            </a:r>
            <a:r>
              <a:rPr lang="en-US" sz="2800" u="sng" dirty="0"/>
              <a:t>understand</a:t>
            </a:r>
            <a:r>
              <a:rPr lang="en-US" sz="2800" dirty="0"/>
              <a:t> and adapt to global change: </a:t>
            </a:r>
            <a:r>
              <a:rPr lang="en-US" sz="2800" dirty="0" smtClean="0"/>
              <a:t>science challenges (part I)</a:t>
            </a:r>
            <a:endParaRPr lang="en-US" sz="2800" dirty="0"/>
          </a:p>
        </p:txBody>
      </p:sp>
      <p:sp>
        <p:nvSpPr>
          <p:cNvPr id="3" name="Content Placeholder 2"/>
          <p:cNvSpPr>
            <a:spLocks noGrp="1"/>
          </p:cNvSpPr>
          <p:nvPr>
            <p:ph idx="1"/>
          </p:nvPr>
        </p:nvSpPr>
        <p:spPr>
          <a:xfrm>
            <a:off x="457200" y="1447800"/>
            <a:ext cx="8229600" cy="4525963"/>
          </a:xfrm>
        </p:spPr>
        <p:txBody>
          <a:bodyPr/>
          <a:lstStyle/>
          <a:p>
            <a:r>
              <a:rPr lang="en-US" sz="2800" dirty="0" smtClean="0"/>
              <a:t>What do we want to know (knowledge production culture)?</a:t>
            </a:r>
          </a:p>
          <a:p>
            <a:pPr lvl="1"/>
            <a:r>
              <a:rPr lang="en-US" sz="2400" dirty="0" smtClean="0"/>
              <a:t>Tension (sometimes) between curiosity driven and more applied science/research</a:t>
            </a:r>
          </a:p>
          <a:p>
            <a:pPr lvl="1"/>
            <a:r>
              <a:rPr lang="en-US" sz="2400" dirty="0" smtClean="0"/>
              <a:t>Tension(sometimes) between furthering a research program and responding to research opportunities that may intersect with program in only a tangential way.</a:t>
            </a:r>
          </a:p>
          <a:p>
            <a:pPr lvl="1"/>
            <a:r>
              <a:rPr lang="en-US" sz="2400" dirty="0" smtClean="0"/>
              <a:t>Complex, interacting, dynamic (space &amp; time), couple human-natural systems that need to be understood at multiple scales to account for impacts of global change processes on much more local concerns and decisions.</a:t>
            </a:r>
          </a:p>
          <a:p>
            <a:pPr lvl="2"/>
            <a:r>
              <a:rPr lang="en-US" dirty="0" smtClean="0"/>
              <a:t>Research may need to be interdisciplinary, have qualitative and quantitative elements, cross scales</a:t>
            </a:r>
          </a:p>
          <a:p>
            <a:pPr lvl="1"/>
            <a:endParaRPr lang="en-US" sz="2400" dirty="0" smtClean="0"/>
          </a:p>
          <a:p>
            <a:pPr lvl="1"/>
            <a:endParaRPr lang="en-US" sz="2400" dirty="0"/>
          </a:p>
        </p:txBody>
      </p:sp>
    </p:spTree>
    <p:extLst>
      <p:ext uri="{BB962C8B-B14F-4D97-AF65-F5344CB8AC3E}">
        <p14:creationId xmlns:p14="http://schemas.microsoft.com/office/powerpoint/2010/main" val="2109935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The SECSC wants to produce </a:t>
            </a:r>
            <a:r>
              <a:rPr lang="en-US" sz="2800" u="sng" dirty="0"/>
              <a:t>actionable</a:t>
            </a:r>
            <a:r>
              <a:rPr lang="en-US" sz="2800" dirty="0"/>
              <a:t> </a:t>
            </a:r>
            <a:r>
              <a:rPr lang="en-US" sz="2800" u="sng" dirty="0"/>
              <a:t>science</a:t>
            </a:r>
            <a:r>
              <a:rPr lang="en-US" sz="2800" dirty="0"/>
              <a:t> that helps </a:t>
            </a:r>
            <a:r>
              <a:rPr lang="en-US" sz="2800" u="sng" dirty="0"/>
              <a:t>stakeholders</a:t>
            </a:r>
            <a:r>
              <a:rPr lang="en-US" sz="2800" dirty="0"/>
              <a:t> in the SE </a:t>
            </a:r>
            <a:r>
              <a:rPr lang="en-US" sz="2800" u="sng" dirty="0"/>
              <a:t>understand</a:t>
            </a:r>
            <a:r>
              <a:rPr lang="en-US" sz="2800" dirty="0"/>
              <a:t> and adapt to global change: science challenges (part </a:t>
            </a:r>
            <a:r>
              <a:rPr lang="en-US" sz="2800" dirty="0" smtClean="0"/>
              <a:t>2)</a:t>
            </a:r>
            <a:endParaRPr lang="en-US" sz="2800" dirty="0"/>
          </a:p>
        </p:txBody>
      </p:sp>
      <p:sp>
        <p:nvSpPr>
          <p:cNvPr id="3" name="Content Placeholder 2"/>
          <p:cNvSpPr>
            <a:spLocks noGrp="1"/>
          </p:cNvSpPr>
          <p:nvPr>
            <p:ph idx="1"/>
          </p:nvPr>
        </p:nvSpPr>
        <p:spPr>
          <a:xfrm>
            <a:off x="457200" y="1524000"/>
            <a:ext cx="8229600" cy="4525963"/>
          </a:xfrm>
        </p:spPr>
        <p:txBody>
          <a:bodyPr/>
          <a:lstStyle/>
          <a:p>
            <a:r>
              <a:rPr lang="en-US" sz="2800" dirty="0"/>
              <a:t>What do we want to know (knowledge </a:t>
            </a:r>
            <a:r>
              <a:rPr lang="en-US" sz="2800" dirty="0" smtClean="0"/>
              <a:t>consumer culture</a:t>
            </a:r>
            <a:r>
              <a:rPr lang="en-US" sz="2800" dirty="0"/>
              <a:t>)</a:t>
            </a:r>
            <a:r>
              <a:rPr lang="en-US" sz="2800" dirty="0" smtClean="0"/>
              <a:t>?</a:t>
            </a:r>
          </a:p>
          <a:p>
            <a:pPr lvl="1"/>
            <a:r>
              <a:rPr lang="en-US" sz="2400" dirty="0" smtClean="0"/>
              <a:t>Understanding, among such a broad group of stakeholders, requires some general education</a:t>
            </a:r>
          </a:p>
          <a:p>
            <a:pPr lvl="2"/>
            <a:r>
              <a:rPr lang="en-US" dirty="0"/>
              <a:t>What is global change?  </a:t>
            </a:r>
            <a:r>
              <a:rPr lang="en-US" dirty="0" smtClean="0"/>
              <a:t>How is it manifest?  Why </a:t>
            </a:r>
            <a:r>
              <a:rPr lang="en-US" dirty="0"/>
              <a:t>does it matter?  (</a:t>
            </a:r>
            <a:r>
              <a:rPr lang="en-US" dirty="0" smtClean="0"/>
              <a:t>NC Nature Research Center as example)</a:t>
            </a:r>
          </a:p>
          <a:p>
            <a:pPr lvl="1"/>
            <a:r>
              <a:rPr lang="en-US" sz="2400" dirty="0" smtClean="0"/>
              <a:t>Science-based understanding should lead to the ability to connect policy actions with endpoints that matter to stakeholders, and an ability to assess the relative merit of different proposed actions (which requires making trade-offs among the  endpoints)</a:t>
            </a:r>
          </a:p>
          <a:p>
            <a:pPr lvl="1"/>
            <a:r>
              <a:rPr lang="en-US" sz="2400" dirty="0" smtClean="0"/>
              <a:t>Human nature…</a:t>
            </a:r>
            <a:endParaRPr lang="en-US" sz="2400" dirty="0"/>
          </a:p>
          <a:p>
            <a:pPr lvl="1"/>
            <a:endParaRPr lang="en-US" sz="2400" dirty="0"/>
          </a:p>
        </p:txBody>
      </p:sp>
    </p:spTree>
    <p:extLst>
      <p:ext uri="{BB962C8B-B14F-4D97-AF65-F5344CB8AC3E}">
        <p14:creationId xmlns:p14="http://schemas.microsoft.com/office/powerpoint/2010/main" val="2100335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The SECSC wants to produce </a:t>
            </a:r>
            <a:r>
              <a:rPr lang="en-US" sz="2800" u="sng" dirty="0"/>
              <a:t>actionable</a:t>
            </a:r>
            <a:r>
              <a:rPr lang="en-US" sz="2800" dirty="0"/>
              <a:t> </a:t>
            </a:r>
            <a:r>
              <a:rPr lang="en-US" sz="2800" u="sng" dirty="0"/>
              <a:t>science</a:t>
            </a:r>
            <a:r>
              <a:rPr lang="en-US" sz="2800" dirty="0"/>
              <a:t> that helps </a:t>
            </a:r>
            <a:r>
              <a:rPr lang="en-US" sz="2800" u="sng" dirty="0"/>
              <a:t>stakeholders</a:t>
            </a:r>
            <a:r>
              <a:rPr lang="en-US" sz="2800" dirty="0"/>
              <a:t> in the SE </a:t>
            </a:r>
            <a:r>
              <a:rPr lang="en-US" sz="2800" u="sng" dirty="0"/>
              <a:t>understand</a:t>
            </a:r>
            <a:r>
              <a:rPr lang="en-US" sz="2800" dirty="0"/>
              <a:t> and adapt to global change: </a:t>
            </a:r>
            <a:r>
              <a:rPr lang="en-US" sz="2800" dirty="0" smtClean="0"/>
              <a:t>actionable science challenges</a:t>
            </a:r>
            <a:endParaRPr lang="en-US" sz="2800" dirty="0"/>
          </a:p>
        </p:txBody>
      </p:sp>
      <p:sp>
        <p:nvSpPr>
          <p:cNvPr id="3" name="Content Placeholder 2"/>
          <p:cNvSpPr>
            <a:spLocks noGrp="1"/>
          </p:cNvSpPr>
          <p:nvPr>
            <p:ph idx="1"/>
          </p:nvPr>
        </p:nvSpPr>
        <p:spPr/>
        <p:txBody>
          <a:bodyPr/>
          <a:lstStyle/>
          <a:p>
            <a:pPr lvl="1"/>
            <a:r>
              <a:rPr lang="en-US" dirty="0" smtClean="0"/>
              <a:t>Improving </a:t>
            </a:r>
            <a:r>
              <a:rPr lang="en-US" dirty="0"/>
              <a:t>science and technical knowledge is no guarantee that the science will be used to make better decisions. </a:t>
            </a:r>
          </a:p>
          <a:p>
            <a:pPr lvl="1"/>
            <a:r>
              <a:rPr lang="en-US" dirty="0"/>
              <a:t>The lack of a transparent, well functioning set of institutions to facilitate science-based adaptive management decisions is an ongoing challenge.</a:t>
            </a:r>
          </a:p>
          <a:p>
            <a:pPr lvl="1"/>
            <a:r>
              <a:rPr lang="en-US" dirty="0" smtClean="0"/>
              <a:t>Potential mismatch between how decisions are made and the nature of these “wicked” problems</a:t>
            </a:r>
          </a:p>
          <a:p>
            <a:pPr lvl="2"/>
            <a:r>
              <a:rPr lang="en-US" dirty="0" smtClean="0"/>
              <a:t>Thinking fast and thinking slow (</a:t>
            </a:r>
            <a:r>
              <a:rPr lang="en-US" dirty="0" err="1" smtClean="0"/>
              <a:t>Kahneman</a:t>
            </a:r>
            <a:r>
              <a:rPr lang="en-US" dirty="0" smtClean="0"/>
              <a:t>)</a:t>
            </a:r>
          </a:p>
          <a:p>
            <a:pPr lvl="2"/>
            <a:r>
              <a:rPr lang="en-US" dirty="0" smtClean="0"/>
              <a:t>Fast (intuition; heuristics; use familiar frameworks) may fall short in some ways with wicked problems.</a:t>
            </a:r>
            <a:endParaRPr lang="en-US" dirty="0"/>
          </a:p>
          <a:p>
            <a:endParaRPr lang="en-US" sz="2800" dirty="0"/>
          </a:p>
        </p:txBody>
      </p:sp>
    </p:spTree>
    <p:extLst>
      <p:ext uri="{BB962C8B-B14F-4D97-AF65-F5344CB8AC3E}">
        <p14:creationId xmlns:p14="http://schemas.microsoft.com/office/powerpoint/2010/main" val="2219286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The SECSC wants to produce </a:t>
            </a:r>
            <a:r>
              <a:rPr lang="en-US" sz="2800" u="sng" dirty="0"/>
              <a:t>actionable</a:t>
            </a:r>
            <a:r>
              <a:rPr lang="en-US" sz="2800" dirty="0"/>
              <a:t> </a:t>
            </a:r>
            <a:r>
              <a:rPr lang="en-US" sz="2800" u="sng" dirty="0"/>
              <a:t>science</a:t>
            </a:r>
            <a:r>
              <a:rPr lang="en-US" sz="2800" dirty="0"/>
              <a:t> that helps </a:t>
            </a:r>
            <a:r>
              <a:rPr lang="en-US" sz="2800" u="sng" dirty="0"/>
              <a:t>stakeholders</a:t>
            </a:r>
            <a:r>
              <a:rPr lang="en-US" sz="2800" dirty="0"/>
              <a:t> in the SE </a:t>
            </a:r>
            <a:r>
              <a:rPr lang="en-US" sz="2800" u="sng" dirty="0"/>
              <a:t>understand</a:t>
            </a:r>
            <a:r>
              <a:rPr lang="en-US" sz="2800" dirty="0"/>
              <a:t> and adapt to global </a:t>
            </a:r>
            <a:r>
              <a:rPr lang="en-US" sz="2800" dirty="0" smtClean="0"/>
              <a:t>change: SECSC pre-FY13</a:t>
            </a:r>
            <a:r>
              <a:rPr lang="en-US" sz="2800" dirty="0"/>
              <a:t/>
            </a:r>
            <a:br>
              <a:rPr lang="en-US" sz="2800" dirty="0"/>
            </a:br>
            <a:endParaRPr lang="en-US" sz="2800" dirty="0"/>
          </a:p>
        </p:txBody>
      </p:sp>
      <p:sp>
        <p:nvSpPr>
          <p:cNvPr id="3" name="Content Placeholder 2"/>
          <p:cNvSpPr>
            <a:spLocks noGrp="1"/>
          </p:cNvSpPr>
          <p:nvPr>
            <p:ph idx="1"/>
          </p:nvPr>
        </p:nvSpPr>
        <p:spPr>
          <a:xfrm>
            <a:off x="457200" y="1371600"/>
            <a:ext cx="8229600" cy="4525963"/>
          </a:xfrm>
        </p:spPr>
        <p:txBody>
          <a:bodyPr/>
          <a:lstStyle/>
          <a:p>
            <a:r>
              <a:rPr lang="en-US" sz="2800" dirty="0" smtClean="0"/>
              <a:t>Stakeholder interests/problem </a:t>
            </a:r>
            <a:r>
              <a:rPr lang="en-US" sz="2800" dirty="0" err="1" smtClean="0"/>
              <a:t>defn</a:t>
            </a:r>
            <a:r>
              <a:rPr lang="en-US" sz="2800" dirty="0" smtClean="0"/>
              <a:t>: largely LCC-driven (with SECSC staff); evolution toward decision-relevant science</a:t>
            </a:r>
          </a:p>
          <a:p>
            <a:r>
              <a:rPr lang="en-US" sz="2800" dirty="0" smtClean="0"/>
              <a:t>Science</a:t>
            </a:r>
          </a:p>
          <a:p>
            <a:pPr lvl="1"/>
            <a:r>
              <a:rPr lang="en-US" sz="2400" dirty="0" smtClean="0"/>
              <a:t>Understanding (general education): state of science syntheses (downscaling; communicating uncertainty; </a:t>
            </a:r>
            <a:r>
              <a:rPr lang="en-US" sz="2400" dirty="0" err="1" smtClean="0"/>
              <a:t>ecoflow</a:t>
            </a:r>
            <a:r>
              <a:rPr lang="en-US" sz="2400" dirty="0" smtClean="0"/>
              <a:t>; climate sensitive ecosystems; SLR/wetlands</a:t>
            </a:r>
          </a:p>
          <a:p>
            <a:pPr lvl="1"/>
            <a:r>
              <a:rPr lang="en-US" sz="2400" dirty="0" smtClean="0"/>
              <a:t>Understanding (modeling/prediction): mangrove expansion; habitat connectivity; sea turtle nesting; coral reef growth; urban warming and wildlife; SERAP</a:t>
            </a:r>
          </a:p>
          <a:p>
            <a:r>
              <a:rPr lang="en-US" sz="2800" dirty="0" smtClean="0"/>
              <a:t>Actionable science</a:t>
            </a:r>
          </a:p>
          <a:p>
            <a:pPr lvl="1"/>
            <a:r>
              <a:rPr lang="en-US" sz="2400" dirty="0" smtClean="0"/>
              <a:t>Science has generally </a:t>
            </a:r>
            <a:r>
              <a:rPr lang="en-US" sz="2400" dirty="0"/>
              <a:t>not </a:t>
            </a:r>
            <a:r>
              <a:rPr lang="en-US" sz="2400" dirty="0" smtClean="0"/>
              <a:t>been connected with specific </a:t>
            </a:r>
            <a:r>
              <a:rPr lang="en-US" sz="2400" dirty="0"/>
              <a:t>decisions</a:t>
            </a:r>
          </a:p>
          <a:p>
            <a:pPr lvl="1"/>
            <a:endParaRPr lang="en-US" sz="2400" dirty="0" smtClean="0"/>
          </a:p>
          <a:p>
            <a:pPr lvl="1"/>
            <a:endParaRPr lang="en-US" sz="2400" dirty="0" smtClean="0"/>
          </a:p>
          <a:p>
            <a:endParaRPr lang="en-US" sz="2800" dirty="0"/>
          </a:p>
        </p:txBody>
      </p:sp>
    </p:spTree>
    <p:extLst>
      <p:ext uri="{BB962C8B-B14F-4D97-AF65-F5344CB8AC3E}">
        <p14:creationId xmlns:p14="http://schemas.microsoft.com/office/powerpoint/2010/main" val="913029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sz="2800" dirty="0"/>
              <a:t>The SECSC wants to produce </a:t>
            </a:r>
            <a:r>
              <a:rPr lang="en-US" sz="2800" u="sng" dirty="0"/>
              <a:t>actionable</a:t>
            </a:r>
            <a:r>
              <a:rPr lang="en-US" sz="2800" dirty="0"/>
              <a:t> </a:t>
            </a:r>
            <a:r>
              <a:rPr lang="en-US" sz="2800" u="sng" dirty="0"/>
              <a:t>science</a:t>
            </a:r>
            <a:r>
              <a:rPr lang="en-US" sz="2800" dirty="0"/>
              <a:t> that helps </a:t>
            </a:r>
            <a:r>
              <a:rPr lang="en-US" sz="2800" u="sng" dirty="0"/>
              <a:t>stakeholders</a:t>
            </a:r>
            <a:r>
              <a:rPr lang="en-US" sz="2800" dirty="0"/>
              <a:t> in the SE </a:t>
            </a:r>
            <a:r>
              <a:rPr lang="en-US" sz="2800" u="sng" dirty="0"/>
              <a:t>understand</a:t>
            </a:r>
            <a:r>
              <a:rPr lang="en-US" sz="2800" dirty="0"/>
              <a:t> and adapt to global change: </a:t>
            </a:r>
            <a:r>
              <a:rPr lang="en-US" sz="2800" dirty="0" smtClean="0"/>
              <a:t>critique of SECSC </a:t>
            </a:r>
            <a:r>
              <a:rPr lang="en-US" sz="2800" dirty="0"/>
              <a:t>pre-</a:t>
            </a:r>
            <a:r>
              <a:rPr lang="en-US" sz="2800" dirty="0" smtClean="0"/>
              <a:t>FY13 science</a:t>
            </a:r>
            <a:endParaRPr lang="en-US" sz="2800" dirty="0"/>
          </a:p>
        </p:txBody>
      </p:sp>
      <p:sp>
        <p:nvSpPr>
          <p:cNvPr id="3" name="Content Placeholder 2"/>
          <p:cNvSpPr>
            <a:spLocks noGrp="1"/>
          </p:cNvSpPr>
          <p:nvPr>
            <p:ph idx="1"/>
          </p:nvPr>
        </p:nvSpPr>
        <p:spPr>
          <a:xfrm>
            <a:off x="457200" y="1524000"/>
            <a:ext cx="8229600" cy="4525963"/>
          </a:xfrm>
        </p:spPr>
        <p:txBody>
          <a:bodyPr/>
          <a:lstStyle/>
          <a:p>
            <a:r>
              <a:rPr lang="en-US" sz="2800" dirty="0" smtClean="0"/>
              <a:t>Generally no explicit coupled human-natural system conceptual framework used in investigations.</a:t>
            </a:r>
          </a:p>
          <a:p>
            <a:r>
              <a:rPr lang="en-US" sz="2800" dirty="0" smtClean="0"/>
              <a:t>Generally no explicit decision connection</a:t>
            </a:r>
          </a:p>
          <a:p>
            <a:r>
              <a:rPr lang="en-US" sz="2800" dirty="0" smtClean="0"/>
              <a:t>Cultural challenges:</a:t>
            </a:r>
          </a:p>
          <a:p>
            <a:pPr lvl="1"/>
            <a:r>
              <a:rPr lang="en-US" sz="2400" dirty="0" smtClean="0"/>
              <a:t>Science side: research on coupled human-natural systems is difficult; interdisciplinary communication among scientists can be challenging; reward structure for some scientists may not foster actionable science; communications with the public can be time consuming and </a:t>
            </a:r>
          </a:p>
          <a:p>
            <a:pPr lvl="1"/>
            <a:r>
              <a:rPr lang="en-US" sz="2400" dirty="0" smtClean="0"/>
              <a:t>Public side: motivation and resources to think slow may be in short supply.  Role/importance of “general education”?</a:t>
            </a:r>
            <a:endParaRPr lang="en-US" sz="2400" dirty="0"/>
          </a:p>
        </p:txBody>
      </p:sp>
    </p:spTree>
    <p:extLst>
      <p:ext uri="{BB962C8B-B14F-4D97-AF65-F5344CB8AC3E}">
        <p14:creationId xmlns:p14="http://schemas.microsoft.com/office/powerpoint/2010/main" val="3041990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1143000"/>
          </a:xfrm>
        </p:spPr>
        <p:txBody>
          <a:bodyPr/>
          <a:lstStyle/>
          <a:p>
            <a:r>
              <a:rPr lang="en-US" sz="2800" dirty="0"/>
              <a:t>The SECSC wants to produce </a:t>
            </a:r>
            <a:r>
              <a:rPr lang="en-US" sz="2800" u="sng" dirty="0"/>
              <a:t>actionable</a:t>
            </a:r>
            <a:r>
              <a:rPr lang="en-US" sz="2800" dirty="0"/>
              <a:t> </a:t>
            </a:r>
            <a:r>
              <a:rPr lang="en-US" sz="2800" u="sng" dirty="0"/>
              <a:t>science</a:t>
            </a:r>
            <a:r>
              <a:rPr lang="en-US" sz="2800" dirty="0"/>
              <a:t> that helps </a:t>
            </a:r>
            <a:r>
              <a:rPr lang="en-US" sz="2800" u="sng" dirty="0"/>
              <a:t>stakeholders</a:t>
            </a:r>
            <a:r>
              <a:rPr lang="en-US" sz="2800" dirty="0"/>
              <a:t> in the SE </a:t>
            </a:r>
            <a:r>
              <a:rPr lang="en-US" sz="2800" u="sng" dirty="0"/>
              <a:t>understand</a:t>
            </a:r>
            <a:r>
              <a:rPr lang="en-US" sz="2800" dirty="0"/>
              <a:t> and adapt to global change: SECSC </a:t>
            </a:r>
            <a:r>
              <a:rPr lang="en-US" sz="2800" dirty="0" smtClean="0"/>
              <a:t>FY13 (and beyond)</a:t>
            </a:r>
            <a:endParaRPr lang="en-US" sz="2800" dirty="0"/>
          </a:p>
        </p:txBody>
      </p:sp>
      <p:sp>
        <p:nvSpPr>
          <p:cNvPr id="3" name="Content Placeholder 2"/>
          <p:cNvSpPr>
            <a:spLocks noGrp="1"/>
          </p:cNvSpPr>
          <p:nvPr>
            <p:ph idx="1"/>
          </p:nvPr>
        </p:nvSpPr>
        <p:spPr/>
        <p:txBody>
          <a:bodyPr/>
          <a:lstStyle/>
          <a:p>
            <a:pPr marL="0" indent="0">
              <a:buNone/>
            </a:pPr>
            <a:r>
              <a:rPr lang="en-US" sz="2400" dirty="0" smtClean="0"/>
              <a:t>1.  2013 SECSC call for statements of interest</a:t>
            </a:r>
            <a:endParaRPr lang="en-US" sz="2400" dirty="0"/>
          </a:p>
          <a:p>
            <a:pPr marL="0" indent="0">
              <a:buNone/>
            </a:pPr>
            <a:r>
              <a:rPr lang="en-US" sz="2400" dirty="0" smtClean="0"/>
              <a:t>“The </a:t>
            </a:r>
            <a:r>
              <a:rPr lang="en-US" sz="2400" dirty="0"/>
              <a:t>Southeast Climate Science Center (SECSC) is soliciting proposals for projects that support </a:t>
            </a:r>
            <a:r>
              <a:rPr lang="en-US" sz="2400" u="sng" dirty="0"/>
              <a:t>climate change-related adaptation decisions</a:t>
            </a:r>
            <a:r>
              <a:rPr lang="en-US" sz="2400" dirty="0"/>
              <a:t> related to the planning and implementation of a Southeast Conservation Adaptation Strategy (SECAS</a:t>
            </a:r>
            <a:r>
              <a:rPr lang="en-US" sz="2400" dirty="0" smtClean="0"/>
              <a:t>)…. Statements </a:t>
            </a:r>
            <a:r>
              <a:rPr lang="en-US" sz="2400" dirty="0"/>
              <a:t>of interest and proposals should show </a:t>
            </a:r>
            <a:r>
              <a:rPr lang="en-US" sz="2400" u="sng" dirty="0"/>
              <a:t>evidence of a clear linkage between proposed science and decisions </a:t>
            </a:r>
            <a:r>
              <a:rPr lang="en-US" sz="2400" dirty="0"/>
              <a:t>that affect the sustainability of fish, wildlife, and other natural and cultural resources</a:t>
            </a:r>
            <a:r>
              <a:rPr lang="en-US" sz="2400" dirty="0" smtClean="0"/>
              <a:t>.” </a:t>
            </a:r>
          </a:p>
          <a:p>
            <a:pPr marL="0" indent="0">
              <a:buNone/>
            </a:pPr>
            <a:endParaRPr lang="en-US" sz="2400" dirty="0"/>
          </a:p>
          <a:p>
            <a:pPr marL="0" indent="0">
              <a:buNone/>
            </a:pPr>
            <a:r>
              <a:rPr lang="en-US" sz="2400" dirty="0" smtClean="0"/>
              <a:t>2. New SECSC hire: Modeling and decision analysis focus</a:t>
            </a:r>
            <a:endParaRPr lang="en-US" sz="2400" dirty="0"/>
          </a:p>
        </p:txBody>
      </p:sp>
    </p:spTree>
    <p:extLst>
      <p:ext uri="{BB962C8B-B14F-4D97-AF65-F5344CB8AC3E}">
        <p14:creationId xmlns:p14="http://schemas.microsoft.com/office/powerpoint/2010/main" val="18819537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22452</TotalTime>
  <Words>1991</Words>
  <Application>Microsoft Office PowerPoint</Application>
  <PresentationFormat>On-screen Show (4:3)</PresentationFormat>
  <Paragraphs>142</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Vision for science that “adds up”</vt:lpstr>
      <vt:lpstr>The SECSC wants to produce actionable science that helps stakeholders in the SE understand and adapt to global change: stakeholders and problem definition</vt:lpstr>
      <vt:lpstr>The SECSC wants to produce actionable science that helps stakeholders in the SE understand and adapt to global change: science challenges (part I)</vt:lpstr>
      <vt:lpstr>The SECSC wants to produce actionable science that helps stakeholders in the SE understand and adapt to global change: science challenges (part 2)</vt:lpstr>
      <vt:lpstr>The SECSC wants to produce actionable science that helps stakeholders in the SE understand and adapt to global change: actionable science challenges</vt:lpstr>
      <vt:lpstr>The SECSC wants to produce actionable science that helps stakeholders in the SE understand and adapt to global change: SECSC pre-FY13 </vt:lpstr>
      <vt:lpstr>The SECSC wants to produce actionable science that helps stakeholders in the SE understand and adapt to global change: critique of SECSC pre-FY13 science</vt:lpstr>
      <vt:lpstr>The SECSC wants to produce actionable science that helps stakeholders in the SE understand and adapt to global change: SECSC FY13 (and beyond)</vt:lpstr>
      <vt:lpstr>Decision analytic approach toward actionable science</vt:lpstr>
      <vt:lpstr>SECSC FY13 projects</vt:lpstr>
      <vt:lpstr>SECSC and actionable science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USGS Global Change Science</dc:title>
  <dc:creator>Lee</dc:creator>
  <cp:lastModifiedBy>USDA Forest Service</cp:lastModifiedBy>
  <cp:revision>786</cp:revision>
  <cp:lastPrinted>2013-06-06T22:41:53Z</cp:lastPrinted>
  <dcterms:created xsi:type="dcterms:W3CDTF">2009-05-05T01:20:03Z</dcterms:created>
  <dcterms:modified xsi:type="dcterms:W3CDTF">2013-06-10T11:57:58Z</dcterms:modified>
</cp:coreProperties>
</file>