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25603200"/>
  <p:notesSz cx="32099250" cy="263747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342900" algn="l" rtl="0" fontAlgn="base">
      <a:spcBef>
        <a:spcPct val="0"/>
      </a:spcBef>
      <a:spcAft>
        <a:spcPct val="0"/>
      </a:spcAft>
      <a:defRPr sz="2400" kern="1200">
        <a:solidFill>
          <a:schemeClr val="tx1"/>
        </a:solidFill>
        <a:latin typeface="Arial" charset="0"/>
        <a:ea typeface="+mn-ea"/>
        <a:cs typeface="+mn-cs"/>
      </a:defRPr>
    </a:lvl2pPr>
    <a:lvl3pPr marL="685800" algn="l" rtl="0" fontAlgn="base">
      <a:spcBef>
        <a:spcPct val="0"/>
      </a:spcBef>
      <a:spcAft>
        <a:spcPct val="0"/>
      </a:spcAft>
      <a:defRPr sz="2400" kern="1200">
        <a:solidFill>
          <a:schemeClr val="tx1"/>
        </a:solidFill>
        <a:latin typeface="Arial" charset="0"/>
        <a:ea typeface="+mn-ea"/>
        <a:cs typeface="+mn-cs"/>
      </a:defRPr>
    </a:lvl3pPr>
    <a:lvl4pPr marL="1028700" algn="l" rtl="0" fontAlgn="base">
      <a:spcBef>
        <a:spcPct val="0"/>
      </a:spcBef>
      <a:spcAft>
        <a:spcPct val="0"/>
      </a:spcAft>
      <a:defRPr sz="2400" kern="1200">
        <a:solidFill>
          <a:schemeClr val="tx1"/>
        </a:solidFill>
        <a:latin typeface="Arial" charset="0"/>
        <a:ea typeface="+mn-ea"/>
        <a:cs typeface="+mn-cs"/>
      </a:defRPr>
    </a:lvl4pPr>
    <a:lvl5pPr marL="1371600" algn="l" rtl="0" fontAlgn="base">
      <a:spcBef>
        <a:spcPct val="0"/>
      </a:spcBef>
      <a:spcAft>
        <a:spcPct val="0"/>
      </a:spcAft>
      <a:defRPr sz="2400" kern="1200">
        <a:solidFill>
          <a:schemeClr val="tx1"/>
        </a:solidFill>
        <a:latin typeface="Arial" charset="0"/>
        <a:ea typeface="+mn-ea"/>
        <a:cs typeface="+mn-cs"/>
      </a:defRPr>
    </a:lvl5pPr>
    <a:lvl6pPr marL="1714500" algn="l" defTabSz="685800" rtl="0" eaLnBrk="1" latinLnBrk="0" hangingPunct="1">
      <a:defRPr sz="2400" kern="1200">
        <a:solidFill>
          <a:schemeClr val="tx1"/>
        </a:solidFill>
        <a:latin typeface="Arial" charset="0"/>
        <a:ea typeface="+mn-ea"/>
        <a:cs typeface="+mn-cs"/>
      </a:defRPr>
    </a:lvl6pPr>
    <a:lvl7pPr marL="2057400" algn="l" defTabSz="685800" rtl="0" eaLnBrk="1" latinLnBrk="0" hangingPunct="1">
      <a:defRPr sz="2400" kern="1200">
        <a:solidFill>
          <a:schemeClr val="tx1"/>
        </a:solidFill>
        <a:latin typeface="Arial" charset="0"/>
        <a:ea typeface="+mn-ea"/>
        <a:cs typeface="+mn-cs"/>
      </a:defRPr>
    </a:lvl7pPr>
    <a:lvl8pPr marL="2400300" algn="l" defTabSz="685800" rtl="0" eaLnBrk="1" latinLnBrk="0" hangingPunct="1">
      <a:defRPr sz="2400" kern="1200">
        <a:solidFill>
          <a:schemeClr val="tx1"/>
        </a:solidFill>
        <a:latin typeface="Arial" charset="0"/>
        <a:ea typeface="+mn-ea"/>
        <a:cs typeface="+mn-cs"/>
      </a:defRPr>
    </a:lvl8pPr>
    <a:lvl9pPr marL="2743200" algn="l" defTabSz="6858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CC"/>
    <a:srgbClr val="FF0000"/>
    <a:srgbClr val="00CC00"/>
    <a:srgbClr val="00FF00"/>
    <a:srgbClr val="0000FF"/>
    <a:srgbClr val="0066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408" y="-30"/>
      </p:cViewPr>
      <p:guideLst>
        <p:guide orient="horz" pos="8064"/>
        <p:guide pos="10368"/>
        <p:guide pos="6759"/>
        <p:guide pos="5376"/>
        <p:guide pos="10445"/>
        <p:guide pos="13977"/>
        <p:guide pos="15129"/>
        <p:guide pos="15360"/>
        <p:guide pos="10291"/>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9" y="2"/>
            <a:ext cx="13792302" cy="1286132"/>
          </a:xfrm>
          <a:prstGeom prst="rect">
            <a:avLst/>
          </a:prstGeom>
          <a:noFill/>
          <a:ln w="9525">
            <a:noFill/>
            <a:miter lim="800000"/>
            <a:headEnd/>
            <a:tailEnd/>
          </a:ln>
          <a:effectLst/>
        </p:spPr>
        <p:txBody>
          <a:bodyPr vert="horz" wrap="square" lIns="328657" tIns="164327" rIns="328657" bIns="164327" numCol="1" anchor="t" anchorCtr="0" compatLnSpc="1">
            <a:prstTxWarp prst="textNoShape">
              <a:avLst/>
            </a:prstTxWarp>
          </a:bodyPr>
          <a:lstStyle>
            <a:lvl1pPr defTabSz="3289713">
              <a:defRPr sz="4100">
                <a:latin typeface="Times New Roman" pitchFamily="18" charset="0"/>
              </a:defRPr>
            </a:lvl1pPr>
          </a:lstStyle>
          <a:p>
            <a:endParaRPr lang="en-US"/>
          </a:p>
        </p:txBody>
      </p:sp>
      <p:sp>
        <p:nvSpPr>
          <p:cNvPr id="4099" name="Rectangle 1027"/>
          <p:cNvSpPr>
            <a:spLocks noGrp="1" noChangeArrowheads="1"/>
          </p:cNvSpPr>
          <p:nvPr>
            <p:ph type="dt" sz="quarter" idx="1"/>
          </p:nvPr>
        </p:nvSpPr>
        <p:spPr bwMode="auto">
          <a:xfrm>
            <a:off x="18036510" y="2"/>
            <a:ext cx="14134489" cy="1286132"/>
          </a:xfrm>
          <a:prstGeom prst="rect">
            <a:avLst/>
          </a:prstGeom>
          <a:noFill/>
          <a:ln w="9525">
            <a:noFill/>
            <a:miter lim="800000"/>
            <a:headEnd/>
            <a:tailEnd/>
          </a:ln>
          <a:effectLst/>
        </p:spPr>
        <p:txBody>
          <a:bodyPr vert="horz" wrap="square" lIns="328657" tIns="164327" rIns="328657" bIns="164327" numCol="1" anchor="t" anchorCtr="0" compatLnSpc="1">
            <a:prstTxWarp prst="textNoShape">
              <a:avLst/>
            </a:prstTxWarp>
          </a:bodyPr>
          <a:lstStyle>
            <a:lvl1pPr algn="r" defTabSz="3289713">
              <a:defRPr sz="4100">
                <a:latin typeface="Times New Roman" pitchFamily="18" charset="0"/>
              </a:defRPr>
            </a:lvl1pPr>
          </a:lstStyle>
          <a:p>
            <a:endParaRPr lang="en-US"/>
          </a:p>
        </p:txBody>
      </p:sp>
      <p:sp>
        <p:nvSpPr>
          <p:cNvPr id="4100" name="Rectangle 1028"/>
          <p:cNvSpPr>
            <a:spLocks noGrp="1" noChangeArrowheads="1"/>
          </p:cNvSpPr>
          <p:nvPr>
            <p:ph type="ftr" sz="quarter" idx="2"/>
          </p:nvPr>
        </p:nvSpPr>
        <p:spPr bwMode="auto">
          <a:xfrm>
            <a:off x="9" y="25052372"/>
            <a:ext cx="13792302" cy="1292167"/>
          </a:xfrm>
          <a:prstGeom prst="rect">
            <a:avLst/>
          </a:prstGeom>
          <a:noFill/>
          <a:ln w="9525">
            <a:noFill/>
            <a:miter lim="800000"/>
            <a:headEnd/>
            <a:tailEnd/>
          </a:ln>
          <a:effectLst/>
        </p:spPr>
        <p:txBody>
          <a:bodyPr vert="horz" wrap="square" lIns="328657" tIns="164327" rIns="328657" bIns="164327" numCol="1" anchor="b" anchorCtr="0" compatLnSpc="1">
            <a:prstTxWarp prst="textNoShape">
              <a:avLst/>
            </a:prstTxWarp>
          </a:bodyPr>
          <a:lstStyle>
            <a:lvl1pPr defTabSz="3289713">
              <a:defRPr sz="4100">
                <a:latin typeface="Times New Roman" pitchFamily="18" charset="0"/>
              </a:defRPr>
            </a:lvl1pPr>
          </a:lstStyle>
          <a:p>
            <a:endParaRPr lang="en-US"/>
          </a:p>
        </p:txBody>
      </p:sp>
      <p:sp>
        <p:nvSpPr>
          <p:cNvPr id="4101" name="Rectangle 1029"/>
          <p:cNvSpPr>
            <a:spLocks noGrp="1" noChangeArrowheads="1"/>
          </p:cNvSpPr>
          <p:nvPr>
            <p:ph type="sldNum" sz="quarter" idx="3"/>
          </p:nvPr>
        </p:nvSpPr>
        <p:spPr bwMode="auto">
          <a:xfrm>
            <a:off x="18036510" y="25052372"/>
            <a:ext cx="14134489" cy="1292167"/>
          </a:xfrm>
          <a:prstGeom prst="rect">
            <a:avLst/>
          </a:prstGeom>
          <a:noFill/>
          <a:ln w="9525">
            <a:noFill/>
            <a:miter lim="800000"/>
            <a:headEnd/>
            <a:tailEnd/>
          </a:ln>
          <a:effectLst/>
        </p:spPr>
        <p:txBody>
          <a:bodyPr vert="horz" wrap="square" lIns="328657" tIns="164327" rIns="328657" bIns="164327" numCol="1" anchor="b" anchorCtr="0" compatLnSpc="1">
            <a:prstTxWarp prst="textNoShape">
              <a:avLst/>
            </a:prstTxWarp>
          </a:bodyPr>
          <a:lstStyle>
            <a:lvl1pPr algn="r" defTabSz="3289713">
              <a:defRPr sz="4100">
                <a:latin typeface="Times New Roman" pitchFamily="18" charset="0"/>
              </a:defRPr>
            </a:lvl1pPr>
          </a:lstStyle>
          <a:p>
            <a:fld id="{B91A973A-F6D6-4BCF-A98B-03D68C09438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4"/>
            <a:ext cx="13908205" cy="1316322"/>
          </a:xfrm>
          <a:prstGeom prst="rect">
            <a:avLst/>
          </a:prstGeom>
          <a:noFill/>
          <a:ln w="9525">
            <a:noFill/>
            <a:miter lim="800000"/>
            <a:headEnd/>
            <a:tailEnd/>
          </a:ln>
          <a:effectLst/>
        </p:spPr>
        <p:txBody>
          <a:bodyPr vert="horz" wrap="square" lIns="330694" tIns="165347" rIns="330694" bIns="165347" numCol="1" anchor="t" anchorCtr="0" compatLnSpc="1">
            <a:prstTxWarp prst="textNoShape">
              <a:avLst/>
            </a:prstTxWarp>
          </a:bodyPr>
          <a:lstStyle>
            <a:lvl1pPr>
              <a:defRPr sz="4500">
                <a:latin typeface="Times New Roman" pitchFamily="18" charset="0"/>
              </a:defRPr>
            </a:lvl1pPr>
          </a:lstStyle>
          <a:p>
            <a:endParaRPr lang="en-US"/>
          </a:p>
        </p:txBody>
      </p:sp>
      <p:sp>
        <p:nvSpPr>
          <p:cNvPr id="16387" name="Rectangle 3"/>
          <p:cNvSpPr>
            <a:spLocks noGrp="1" noChangeArrowheads="1"/>
          </p:cNvSpPr>
          <p:nvPr>
            <p:ph type="dt" idx="1"/>
          </p:nvPr>
        </p:nvSpPr>
        <p:spPr bwMode="auto">
          <a:xfrm>
            <a:off x="18180012" y="4"/>
            <a:ext cx="13913722" cy="1316322"/>
          </a:xfrm>
          <a:prstGeom prst="rect">
            <a:avLst/>
          </a:prstGeom>
          <a:noFill/>
          <a:ln w="9525">
            <a:noFill/>
            <a:miter lim="800000"/>
            <a:headEnd/>
            <a:tailEnd/>
          </a:ln>
          <a:effectLst/>
        </p:spPr>
        <p:txBody>
          <a:bodyPr vert="horz" wrap="square" lIns="330694" tIns="165347" rIns="330694" bIns="165347" numCol="1" anchor="t" anchorCtr="0" compatLnSpc="1">
            <a:prstTxWarp prst="textNoShape">
              <a:avLst/>
            </a:prstTxWarp>
          </a:bodyPr>
          <a:lstStyle>
            <a:lvl1pPr algn="r">
              <a:defRPr sz="4500">
                <a:latin typeface="Times New Roman" pitchFamily="18" charset="0"/>
              </a:defRPr>
            </a:lvl1pPr>
          </a:lstStyle>
          <a:p>
            <a:endParaRPr lang="en-US"/>
          </a:p>
        </p:txBody>
      </p:sp>
      <p:sp>
        <p:nvSpPr>
          <p:cNvPr id="16388" name="Rectangle 4"/>
          <p:cNvSpPr>
            <a:spLocks noGrp="1" noRot="1" noChangeAspect="1" noChangeArrowheads="1" noTextEdit="1"/>
          </p:cNvSpPr>
          <p:nvPr>
            <p:ph type="sldImg" idx="2"/>
          </p:nvPr>
        </p:nvSpPr>
        <p:spPr bwMode="auto">
          <a:xfrm>
            <a:off x="9694863" y="1981200"/>
            <a:ext cx="12709525" cy="98869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3212134" y="12529211"/>
            <a:ext cx="25674985" cy="11865002"/>
          </a:xfrm>
          <a:prstGeom prst="rect">
            <a:avLst/>
          </a:prstGeom>
          <a:noFill/>
          <a:ln w="9525">
            <a:noFill/>
            <a:miter lim="800000"/>
            <a:headEnd/>
            <a:tailEnd/>
          </a:ln>
          <a:effectLst/>
        </p:spPr>
        <p:txBody>
          <a:bodyPr vert="horz" wrap="square" lIns="330694" tIns="165347" rIns="330694" bIns="1653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2" y="25052368"/>
            <a:ext cx="13908205" cy="1316322"/>
          </a:xfrm>
          <a:prstGeom prst="rect">
            <a:avLst/>
          </a:prstGeom>
          <a:noFill/>
          <a:ln w="9525">
            <a:noFill/>
            <a:miter lim="800000"/>
            <a:headEnd/>
            <a:tailEnd/>
          </a:ln>
          <a:effectLst/>
        </p:spPr>
        <p:txBody>
          <a:bodyPr vert="horz" wrap="square" lIns="330694" tIns="165347" rIns="330694" bIns="165347" numCol="1" anchor="b" anchorCtr="0" compatLnSpc="1">
            <a:prstTxWarp prst="textNoShape">
              <a:avLst/>
            </a:prstTxWarp>
          </a:bodyPr>
          <a:lstStyle>
            <a:lvl1pPr>
              <a:defRPr sz="4500">
                <a:latin typeface="Times New Roman" pitchFamily="18" charset="0"/>
              </a:defRPr>
            </a:lvl1pPr>
          </a:lstStyle>
          <a:p>
            <a:endParaRPr lang="en-US"/>
          </a:p>
        </p:txBody>
      </p:sp>
      <p:sp>
        <p:nvSpPr>
          <p:cNvPr id="16391" name="Rectangle 7"/>
          <p:cNvSpPr>
            <a:spLocks noGrp="1" noChangeArrowheads="1"/>
          </p:cNvSpPr>
          <p:nvPr>
            <p:ph type="sldNum" sz="quarter" idx="5"/>
          </p:nvPr>
        </p:nvSpPr>
        <p:spPr bwMode="auto">
          <a:xfrm>
            <a:off x="18180012" y="25052368"/>
            <a:ext cx="13913722" cy="1316322"/>
          </a:xfrm>
          <a:prstGeom prst="rect">
            <a:avLst/>
          </a:prstGeom>
          <a:noFill/>
          <a:ln w="9525">
            <a:noFill/>
            <a:miter lim="800000"/>
            <a:headEnd/>
            <a:tailEnd/>
          </a:ln>
          <a:effectLst/>
        </p:spPr>
        <p:txBody>
          <a:bodyPr vert="horz" wrap="square" lIns="330694" tIns="165347" rIns="330694" bIns="165347" numCol="1" anchor="b" anchorCtr="0" compatLnSpc="1">
            <a:prstTxWarp prst="textNoShape">
              <a:avLst/>
            </a:prstTxWarp>
          </a:bodyPr>
          <a:lstStyle>
            <a:lvl1pPr algn="r">
              <a:defRPr sz="4500">
                <a:latin typeface="Times New Roman" pitchFamily="18" charset="0"/>
              </a:defRPr>
            </a:lvl1pPr>
          </a:lstStyle>
          <a:p>
            <a:fld id="{DF61F262-E331-43BA-B2A6-5BC8BD55BB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Times New Roman" pitchFamily="18" charset="0"/>
        <a:ea typeface="+mn-ea"/>
        <a:cs typeface="+mn-cs"/>
      </a:defRPr>
    </a:lvl1pPr>
    <a:lvl2pPr marL="342900" algn="l" rtl="0" fontAlgn="base">
      <a:spcBef>
        <a:spcPct val="30000"/>
      </a:spcBef>
      <a:spcAft>
        <a:spcPct val="0"/>
      </a:spcAft>
      <a:defRPr sz="900" kern="1200">
        <a:solidFill>
          <a:schemeClr val="tx1"/>
        </a:solidFill>
        <a:latin typeface="Times New Roman" pitchFamily="18" charset="0"/>
        <a:ea typeface="+mn-ea"/>
        <a:cs typeface="+mn-cs"/>
      </a:defRPr>
    </a:lvl2pPr>
    <a:lvl3pPr marL="685800" algn="l" rtl="0" fontAlgn="base">
      <a:spcBef>
        <a:spcPct val="30000"/>
      </a:spcBef>
      <a:spcAft>
        <a:spcPct val="0"/>
      </a:spcAft>
      <a:defRPr sz="900" kern="1200">
        <a:solidFill>
          <a:schemeClr val="tx1"/>
        </a:solidFill>
        <a:latin typeface="Times New Roman" pitchFamily="18" charset="0"/>
        <a:ea typeface="+mn-ea"/>
        <a:cs typeface="+mn-cs"/>
      </a:defRPr>
    </a:lvl3pPr>
    <a:lvl4pPr marL="1028700" algn="l" rtl="0" fontAlgn="base">
      <a:spcBef>
        <a:spcPct val="30000"/>
      </a:spcBef>
      <a:spcAft>
        <a:spcPct val="0"/>
      </a:spcAft>
      <a:defRPr sz="900" kern="1200">
        <a:solidFill>
          <a:schemeClr val="tx1"/>
        </a:solidFill>
        <a:latin typeface="Times New Roman" pitchFamily="18" charset="0"/>
        <a:ea typeface="+mn-ea"/>
        <a:cs typeface="+mn-cs"/>
      </a:defRPr>
    </a:lvl4pPr>
    <a:lvl5pPr marL="1371600" algn="l" rtl="0" fontAlgn="base">
      <a:spcBef>
        <a:spcPct val="30000"/>
      </a:spcBef>
      <a:spcAft>
        <a:spcPct val="0"/>
      </a:spcAft>
      <a:defRPr sz="900" kern="1200">
        <a:solidFill>
          <a:schemeClr val="tx1"/>
        </a:solidFill>
        <a:latin typeface="Times New Roman" pitchFamily="18"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57E3F-D1B7-448E-9206-215433E852BC}" type="slidenum">
              <a:rPr lang="en-US"/>
              <a:pPr/>
              <a:t>1</a:t>
            </a:fld>
            <a:endParaRPr lang="en-US"/>
          </a:p>
        </p:txBody>
      </p:sp>
      <p:sp>
        <p:nvSpPr>
          <p:cNvPr id="17410" name="Rectangle 2"/>
          <p:cNvSpPr>
            <a:spLocks noGrp="1" noRot="1" noChangeAspect="1" noChangeArrowheads="1" noTextEdit="1"/>
          </p:cNvSpPr>
          <p:nvPr>
            <p:ph type="sldImg"/>
          </p:nvPr>
        </p:nvSpPr>
        <p:spPr>
          <a:xfrm>
            <a:off x="9694863" y="1981200"/>
            <a:ext cx="12709525" cy="9886950"/>
          </a:xfrm>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7954080"/>
            <a:ext cx="27979688" cy="5487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523" y="14507987"/>
            <a:ext cx="23043356" cy="6544028"/>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56314A-BFFD-47FF-97BF-99B7B732DF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33AEA1-6E65-49E6-BDE7-5DF881DE2C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2278063"/>
            <a:ext cx="6994922" cy="20480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167" y="2278063"/>
            <a:ext cx="20872847" cy="20480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96D661-3225-467E-A2D5-059B21CF29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B69969-2F08-4583-9D76-7C5FED50955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6452675"/>
            <a:ext cx="27980879" cy="508458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0851975"/>
            <a:ext cx="27980879" cy="560070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BA489E-DF85-4127-8B7D-C3D8DD6E17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166" y="7395986"/>
            <a:ext cx="13933884" cy="1536241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351" y="7395986"/>
            <a:ext cx="13933885" cy="1536241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5FD67F-640B-4D3A-8FEC-ED20E37D917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5" y="1024820"/>
            <a:ext cx="29627513" cy="4267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445" y="5731582"/>
            <a:ext cx="14544675" cy="238795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645445" y="8119534"/>
            <a:ext cx="14544675" cy="1475122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329" y="5731582"/>
            <a:ext cx="14550628" cy="238795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16722329" y="8119534"/>
            <a:ext cx="14550628" cy="1475122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3ED1FA-956B-4273-B673-DBE5D8FE6CC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C0DB31-DBD2-42EF-911B-EC522E7658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DE9CF6-9FAB-448D-8D6B-BFEE88E8FD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5" y="1019880"/>
            <a:ext cx="10829925" cy="433758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12870656" y="1019881"/>
            <a:ext cx="18402300" cy="218508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445" y="5357460"/>
            <a:ext cx="10829925" cy="17513300"/>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C16049-F869-471F-B925-FC425F7713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17921995"/>
            <a:ext cx="19751278" cy="211631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6451998" y="2287941"/>
            <a:ext cx="19751278" cy="1536117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451998" y="20038308"/>
            <a:ext cx="19751278" cy="300407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6D1A0-9528-4E7B-9E7D-07169FF1D4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167" y="2278063"/>
            <a:ext cx="27982069" cy="4267200"/>
          </a:xfrm>
          <a:prstGeom prst="rect">
            <a:avLst/>
          </a:prstGeom>
          <a:noFill/>
          <a:ln w="9525">
            <a:noFill/>
            <a:miter lim="800000"/>
            <a:headEnd/>
            <a:tailEnd/>
          </a:ln>
          <a:effectLst/>
        </p:spPr>
        <p:txBody>
          <a:bodyPr vert="horz" wrap="square" lIns="349932" tIns="174968" rIns="349932" bIns="17496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167" y="7395986"/>
            <a:ext cx="27982069" cy="15362414"/>
          </a:xfrm>
          <a:prstGeom prst="rect">
            <a:avLst/>
          </a:prstGeom>
          <a:noFill/>
          <a:ln w="9525">
            <a:noFill/>
            <a:miter lim="800000"/>
            <a:headEnd/>
            <a:tailEnd/>
          </a:ln>
          <a:effectLst/>
        </p:spPr>
        <p:txBody>
          <a:bodyPr vert="horz" wrap="square" lIns="349932" tIns="174968" rIns="349932" bIns="174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166" y="23325139"/>
            <a:ext cx="6858000" cy="1711325"/>
          </a:xfrm>
          <a:prstGeom prst="rect">
            <a:avLst/>
          </a:prstGeom>
          <a:noFill/>
          <a:ln w="9525">
            <a:noFill/>
            <a:miter lim="800000"/>
            <a:headEnd/>
            <a:tailEnd/>
          </a:ln>
          <a:effectLst/>
        </p:spPr>
        <p:txBody>
          <a:bodyPr vert="horz" wrap="square" lIns="349932" tIns="174968" rIns="349932" bIns="174968" numCol="1" anchor="t" anchorCtr="0" compatLnSpc="1">
            <a:prstTxWarp prst="textNoShape">
              <a:avLst/>
            </a:prstTxWarp>
          </a:bodyPr>
          <a:lstStyle>
            <a:lvl1pPr defTabSz="3499247">
              <a:defRPr sz="5500">
                <a:latin typeface="+mn-lt"/>
              </a:defRPr>
            </a:lvl1pPr>
          </a:lstStyle>
          <a:p>
            <a:endParaRPr lang="en-US"/>
          </a:p>
        </p:txBody>
      </p:sp>
      <p:sp>
        <p:nvSpPr>
          <p:cNvPr id="1029" name="Rectangle 5"/>
          <p:cNvSpPr>
            <a:spLocks noGrp="1" noChangeArrowheads="1"/>
          </p:cNvSpPr>
          <p:nvPr>
            <p:ph type="ftr" sz="quarter" idx="3"/>
          </p:nvPr>
        </p:nvSpPr>
        <p:spPr bwMode="auto">
          <a:xfrm>
            <a:off x="11247836" y="23325139"/>
            <a:ext cx="10422731" cy="1711325"/>
          </a:xfrm>
          <a:prstGeom prst="rect">
            <a:avLst/>
          </a:prstGeom>
          <a:noFill/>
          <a:ln w="9525">
            <a:noFill/>
            <a:miter lim="800000"/>
            <a:headEnd/>
            <a:tailEnd/>
          </a:ln>
          <a:effectLst/>
        </p:spPr>
        <p:txBody>
          <a:bodyPr vert="horz" wrap="square" lIns="349932" tIns="174968" rIns="349932" bIns="174968" numCol="1" anchor="t" anchorCtr="0" compatLnSpc="1">
            <a:prstTxWarp prst="textNoShape">
              <a:avLst/>
            </a:prstTxWarp>
          </a:bodyPr>
          <a:lstStyle>
            <a:lvl1pPr algn="ctr" defTabSz="3499247">
              <a:defRPr sz="5500">
                <a:latin typeface="+mn-lt"/>
              </a:defRPr>
            </a:lvl1pPr>
          </a:lstStyle>
          <a:p>
            <a:endParaRPr lang="en-US"/>
          </a:p>
        </p:txBody>
      </p:sp>
      <p:sp>
        <p:nvSpPr>
          <p:cNvPr id="1030" name="Rectangle 6"/>
          <p:cNvSpPr>
            <a:spLocks noGrp="1" noChangeArrowheads="1"/>
          </p:cNvSpPr>
          <p:nvPr>
            <p:ph type="sldNum" sz="quarter" idx="4"/>
          </p:nvPr>
        </p:nvSpPr>
        <p:spPr bwMode="auto">
          <a:xfrm>
            <a:off x="23592235" y="23325139"/>
            <a:ext cx="6858000" cy="1711325"/>
          </a:xfrm>
          <a:prstGeom prst="rect">
            <a:avLst/>
          </a:prstGeom>
          <a:noFill/>
          <a:ln w="9525">
            <a:noFill/>
            <a:miter lim="800000"/>
            <a:headEnd/>
            <a:tailEnd/>
          </a:ln>
          <a:effectLst/>
        </p:spPr>
        <p:txBody>
          <a:bodyPr vert="horz" wrap="square" lIns="349932" tIns="174968" rIns="349932" bIns="174968" numCol="1" anchor="t" anchorCtr="0" compatLnSpc="1">
            <a:prstTxWarp prst="textNoShape">
              <a:avLst/>
            </a:prstTxWarp>
          </a:bodyPr>
          <a:lstStyle>
            <a:lvl1pPr algn="r" defTabSz="3499247">
              <a:defRPr sz="5500">
                <a:latin typeface="+mn-lt"/>
              </a:defRPr>
            </a:lvl1pPr>
          </a:lstStyle>
          <a:p>
            <a:fld id="{6A1969F9-8EFC-443E-8C9B-BFBB13A8B1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9247" rtl="0" fontAlgn="base">
        <a:spcBef>
          <a:spcPct val="0"/>
        </a:spcBef>
        <a:spcAft>
          <a:spcPct val="0"/>
        </a:spcAft>
        <a:defRPr sz="16900">
          <a:solidFill>
            <a:schemeClr val="tx2"/>
          </a:solidFill>
          <a:latin typeface="+mj-lt"/>
          <a:ea typeface="+mj-ea"/>
          <a:cs typeface="+mj-cs"/>
        </a:defRPr>
      </a:lvl1pPr>
      <a:lvl2pPr algn="ctr" defTabSz="3499247" rtl="0" fontAlgn="base">
        <a:spcBef>
          <a:spcPct val="0"/>
        </a:spcBef>
        <a:spcAft>
          <a:spcPct val="0"/>
        </a:spcAft>
        <a:defRPr sz="16900">
          <a:solidFill>
            <a:schemeClr val="tx2"/>
          </a:solidFill>
          <a:latin typeface="Times New Roman" pitchFamily="18" charset="0"/>
        </a:defRPr>
      </a:lvl2pPr>
      <a:lvl3pPr algn="ctr" defTabSz="3499247" rtl="0" fontAlgn="base">
        <a:spcBef>
          <a:spcPct val="0"/>
        </a:spcBef>
        <a:spcAft>
          <a:spcPct val="0"/>
        </a:spcAft>
        <a:defRPr sz="16900">
          <a:solidFill>
            <a:schemeClr val="tx2"/>
          </a:solidFill>
          <a:latin typeface="Times New Roman" pitchFamily="18" charset="0"/>
        </a:defRPr>
      </a:lvl3pPr>
      <a:lvl4pPr algn="ctr" defTabSz="3499247" rtl="0" fontAlgn="base">
        <a:spcBef>
          <a:spcPct val="0"/>
        </a:spcBef>
        <a:spcAft>
          <a:spcPct val="0"/>
        </a:spcAft>
        <a:defRPr sz="16900">
          <a:solidFill>
            <a:schemeClr val="tx2"/>
          </a:solidFill>
          <a:latin typeface="Times New Roman" pitchFamily="18" charset="0"/>
        </a:defRPr>
      </a:lvl4pPr>
      <a:lvl5pPr algn="ctr" defTabSz="3499247" rtl="0" fontAlgn="base">
        <a:spcBef>
          <a:spcPct val="0"/>
        </a:spcBef>
        <a:spcAft>
          <a:spcPct val="0"/>
        </a:spcAft>
        <a:defRPr sz="16900">
          <a:solidFill>
            <a:schemeClr val="tx2"/>
          </a:solidFill>
          <a:latin typeface="Times New Roman" pitchFamily="18" charset="0"/>
        </a:defRPr>
      </a:lvl5pPr>
      <a:lvl6pPr marL="342900" algn="ctr" defTabSz="3499247" rtl="0" fontAlgn="base">
        <a:spcBef>
          <a:spcPct val="0"/>
        </a:spcBef>
        <a:spcAft>
          <a:spcPct val="0"/>
        </a:spcAft>
        <a:defRPr sz="16900">
          <a:solidFill>
            <a:schemeClr val="tx2"/>
          </a:solidFill>
          <a:latin typeface="Times New Roman" pitchFamily="18" charset="0"/>
        </a:defRPr>
      </a:lvl6pPr>
      <a:lvl7pPr marL="685800" algn="ctr" defTabSz="3499247" rtl="0" fontAlgn="base">
        <a:spcBef>
          <a:spcPct val="0"/>
        </a:spcBef>
        <a:spcAft>
          <a:spcPct val="0"/>
        </a:spcAft>
        <a:defRPr sz="16900">
          <a:solidFill>
            <a:schemeClr val="tx2"/>
          </a:solidFill>
          <a:latin typeface="Times New Roman" pitchFamily="18" charset="0"/>
        </a:defRPr>
      </a:lvl7pPr>
      <a:lvl8pPr marL="1028700" algn="ctr" defTabSz="3499247" rtl="0" fontAlgn="base">
        <a:spcBef>
          <a:spcPct val="0"/>
        </a:spcBef>
        <a:spcAft>
          <a:spcPct val="0"/>
        </a:spcAft>
        <a:defRPr sz="16900">
          <a:solidFill>
            <a:schemeClr val="tx2"/>
          </a:solidFill>
          <a:latin typeface="Times New Roman" pitchFamily="18" charset="0"/>
        </a:defRPr>
      </a:lvl8pPr>
      <a:lvl9pPr marL="1371600" algn="ctr" defTabSz="3499247" rtl="0" fontAlgn="base">
        <a:spcBef>
          <a:spcPct val="0"/>
        </a:spcBef>
        <a:spcAft>
          <a:spcPct val="0"/>
        </a:spcAft>
        <a:defRPr sz="16900">
          <a:solidFill>
            <a:schemeClr val="tx2"/>
          </a:solidFill>
          <a:latin typeface="Times New Roman" pitchFamily="18" charset="0"/>
        </a:defRPr>
      </a:lvl9pPr>
    </p:titleStyle>
    <p:bodyStyle>
      <a:lvl1pPr marL="1310879" indent="-1310879" algn="l" defTabSz="3499247" rtl="0" fontAlgn="base">
        <a:spcBef>
          <a:spcPct val="20000"/>
        </a:spcBef>
        <a:spcAft>
          <a:spcPct val="0"/>
        </a:spcAft>
        <a:buChar char="•"/>
        <a:defRPr sz="12300">
          <a:solidFill>
            <a:schemeClr val="tx1"/>
          </a:solidFill>
          <a:latin typeface="+mn-lt"/>
          <a:ea typeface="+mn-ea"/>
          <a:cs typeface="+mn-cs"/>
        </a:defRPr>
      </a:lvl1pPr>
      <a:lvl2pPr marL="2844404" indent="-1092994" algn="l" defTabSz="3499247" rtl="0" fontAlgn="base">
        <a:spcBef>
          <a:spcPct val="20000"/>
        </a:spcBef>
        <a:spcAft>
          <a:spcPct val="0"/>
        </a:spcAft>
        <a:buChar char="–"/>
        <a:defRPr sz="10800">
          <a:solidFill>
            <a:schemeClr val="tx1"/>
          </a:solidFill>
          <a:latin typeface="+mn-lt"/>
        </a:defRPr>
      </a:lvl2pPr>
      <a:lvl3pPr marL="4375547" indent="-876300" algn="l" defTabSz="3499247" rtl="0" fontAlgn="base">
        <a:spcBef>
          <a:spcPct val="20000"/>
        </a:spcBef>
        <a:spcAft>
          <a:spcPct val="0"/>
        </a:spcAft>
        <a:buChar char="•"/>
        <a:defRPr sz="9300">
          <a:solidFill>
            <a:schemeClr val="tx1"/>
          </a:solidFill>
          <a:latin typeface="+mn-lt"/>
        </a:defRPr>
      </a:lvl3pPr>
      <a:lvl4pPr marL="6125766" indent="-873919" algn="l" defTabSz="3499247" rtl="0" fontAlgn="base">
        <a:spcBef>
          <a:spcPct val="20000"/>
        </a:spcBef>
        <a:spcAft>
          <a:spcPct val="0"/>
        </a:spcAft>
        <a:buChar char="–"/>
        <a:defRPr sz="7600">
          <a:solidFill>
            <a:schemeClr val="tx1"/>
          </a:solidFill>
          <a:latin typeface="+mn-lt"/>
        </a:defRPr>
      </a:lvl4pPr>
      <a:lvl5pPr marL="7875985" indent="-876300" algn="l" defTabSz="3499247" rtl="0" fontAlgn="base">
        <a:spcBef>
          <a:spcPct val="20000"/>
        </a:spcBef>
        <a:spcAft>
          <a:spcPct val="0"/>
        </a:spcAft>
        <a:buChar char="»"/>
        <a:defRPr sz="7600">
          <a:solidFill>
            <a:schemeClr val="tx1"/>
          </a:solidFill>
          <a:latin typeface="+mn-lt"/>
        </a:defRPr>
      </a:lvl5pPr>
      <a:lvl6pPr marL="8218885" indent="-876300" algn="l" defTabSz="3499247" rtl="0" fontAlgn="base">
        <a:spcBef>
          <a:spcPct val="20000"/>
        </a:spcBef>
        <a:spcAft>
          <a:spcPct val="0"/>
        </a:spcAft>
        <a:buChar char="»"/>
        <a:defRPr sz="7600">
          <a:solidFill>
            <a:schemeClr val="tx1"/>
          </a:solidFill>
          <a:latin typeface="+mn-lt"/>
        </a:defRPr>
      </a:lvl6pPr>
      <a:lvl7pPr marL="8561785" indent="-876300" algn="l" defTabSz="3499247" rtl="0" fontAlgn="base">
        <a:spcBef>
          <a:spcPct val="20000"/>
        </a:spcBef>
        <a:spcAft>
          <a:spcPct val="0"/>
        </a:spcAft>
        <a:buChar char="»"/>
        <a:defRPr sz="7600">
          <a:solidFill>
            <a:schemeClr val="tx1"/>
          </a:solidFill>
          <a:latin typeface="+mn-lt"/>
        </a:defRPr>
      </a:lvl7pPr>
      <a:lvl8pPr marL="8904685" indent="-876300" algn="l" defTabSz="3499247" rtl="0" fontAlgn="base">
        <a:spcBef>
          <a:spcPct val="20000"/>
        </a:spcBef>
        <a:spcAft>
          <a:spcPct val="0"/>
        </a:spcAft>
        <a:buChar char="»"/>
        <a:defRPr sz="7600">
          <a:solidFill>
            <a:schemeClr val="tx1"/>
          </a:solidFill>
          <a:latin typeface="+mn-lt"/>
        </a:defRPr>
      </a:lvl8pPr>
      <a:lvl9pPr marL="9247585" indent="-876300" algn="l" defTabSz="3499247" rtl="0" fontAlgn="base">
        <a:spcBef>
          <a:spcPct val="20000"/>
        </a:spcBef>
        <a:spcAft>
          <a:spcPct val="0"/>
        </a:spcAft>
        <a:buChar char="»"/>
        <a:defRPr sz="76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descr="all_evol_change_forest_091510.jpg"/>
          <p:cNvPicPr>
            <a:picLocks noChangeAspect="1"/>
          </p:cNvPicPr>
          <p:nvPr/>
        </p:nvPicPr>
        <p:blipFill>
          <a:blip r:embed="rId3" cstate="print"/>
          <a:stretch>
            <a:fillRect/>
          </a:stretch>
        </p:blipFill>
        <p:spPr>
          <a:xfrm>
            <a:off x="11277600" y="4495800"/>
            <a:ext cx="10224084" cy="6577018"/>
          </a:xfrm>
          <a:prstGeom prst="rect">
            <a:avLst/>
          </a:prstGeom>
        </p:spPr>
      </p:pic>
      <p:sp>
        <p:nvSpPr>
          <p:cNvPr id="3001" name="Rectangle 953"/>
          <p:cNvSpPr>
            <a:spLocks noChangeArrowheads="1"/>
          </p:cNvSpPr>
          <p:nvPr/>
        </p:nvSpPr>
        <p:spPr bwMode="auto">
          <a:xfrm>
            <a:off x="514350" y="5228049"/>
            <a:ext cx="10458450" cy="5439951"/>
          </a:xfrm>
          <a:prstGeom prst="rect">
            <a:avLst/>
          </a:prstGeom>
          <a:noFill/>
          <a:ln w="9525">
            <a:noFill/>
            <a:miter lim="800000"/>
            <a:headEnd/>
            <a:tailEnd/>
          </a:ln>
          <a:effectLst/>
        </p:spPr>
        <p:txBody>
          <a:bodyPr lIns="68580" tIns="34290" rIns="68580" bIns="34290" anchor="ctr">
            <a:spAutoFit/>
          </a:bodyPr>
          <a:lstStyle/>
          <a:p>
            <a:r>
              <a:rPr lang="en-US" sz="2800" dirty="0" smtClean="0"/>
              <a:t>       </a:t>
            </a:r>
            <a:r>
              <a:rPr lang="en-US" sz="2800" dirty="0" err="1" smtClean="0"/>
              <a:t>ltered</a:t>
            </a:r>
            <a:r>
              <a:rPr lang="en-US" sz="2800" dirty="0" smtClean="0"/>
              <a:t> environmental conditions associated with climate      </a:t>
            </a:r>
          </a:p>
          <a:p>
            <a:r>
              <a:rPr lang="en-US" sz="2800" dirty="0" smtClean="0"/>
              <a:t>       change may impact the short-term ability of forest tree species to regenerate. In the longer term, tree species unable to adapt may have to shift to new locations to avoid local extirpation. Over both timeframes, forest community biodiversity may change in unexpected ways, particularly across large areas.</a:t>
            </a:r>
          </a:p>
          <a:p>
            <a:endParaRPr lang="en-US" sz="1400" dirty="0" smtClean="0"/>
          </a:p>
          <a:p>
            <a:r>
              <a:rPr lang="en-US" sz="2800" dirty="0" smtClean="0"/>
              <a:t>We have created a set of indicators to track regional changes in forest biodiversity in the eastern United States. These indicators quantify change in evolutionary diversity over time in forest diversity within a demographic context, comparing change in trees with that of seedlings.</a:t>
            </a:r>
            <a:endParaRPr lang="en-US" sz="2700" dirty="0"/>
          </a:p>
          <a:p>
            <a:endParaRPr lang="en-US" sz="2700" dirty="0"/>
          </a:p>
        </p:txBody>
      </p:sp>
      <p:sp>
        <p:nvSpPr>
          <p:cNvPr id="2762" name="Text Box 714"/>
          <p:cNvSpPr txBox="1">
            <a:spLocks noChangeArrowheads="1"/>
          </p:cNvSpPr>
          <p:nvPr/>
        </p:nvSpPr>
        <p:spPr bwMode="auto">
          <a:xfrm>
            <a:off x="4623199" y="318559"/>
            <a:ext cx="23570803" cy="1895637"/>
          </a:xfrm>
          <a:prstGeom prst="rect">
            <a:avLst/>
          </a:prstGeom>
          <a:noFill/>
          <a:ln w="9525">
            <a:noFill/>
            <a:miter lim="800000"/>
            <a:headEnd/>
            <a:tailEnd/>
          </a:ln>
          <a:effectLst>
            <a:outerShdw dist="35921" dir="2700000" algn="ctr" rotWithShape="0">
              <a:schemeClr val="bg2"/>
            </a:outerShdw>
          </a:effectLst>
        </p:spPr>
        <p:txBody>
          <a:bodyPr lIns="72905" tIns="36449" rIns="72905" bIns="36449">
            <a:spAutoFit/>
          </a:bodyPr>
          <a:lstStyle/>
          <a:p>
            <a:pPr algn="ctr" defTabSz="729854"/>
            <a:r>
              <a:rPr lang="en-US" sz="5700" b="1" dirty="0" smtClean="0"/>
              <a:t>Combining Forest Tree Demography and Evolutionary History        to Detect Potential Climate Change Effects on Regional Biodiversity</a:t>
            </a:r>
            <a:endParaRPr lang="en-US" sz="5700" b="1" dirty="0"/>
          </a:p>
        </p:txBody>
      </p:sp>
      <p:sp>
        <p:nvSpPr>
          <p:cNvPr id="2763" name="Text Box 715"/>
          <p:cNvSpPr txBox="1">
            <a:spLocks noChangeArrowheads="1"/>
          </p:cNvSpPr>
          <p:nvPr/>
        </p:nvSpPr>
        <p:spPr bwMode="auto">
          <a:xfrm>
            <a:off x="4623199" y="2274360"/>
            <a:ext cx="23570803" cy="787753"/>
          </a:xfrm>
          <a:prstGeom prst="rect">
            <a:avLst/>
          </a:prstGeom>
          <a:noFill/>
          <a:ln w="9525">
            <a:noFill/>
            <a:miter lim="800000"/>
            <a:headEnd/>
            <a:tailEnd/>
          </a:ln>
          <a:effectLst/>
        </p:spPr>
        <p:txBody>
          <a:bodyPr lIns="72905" tIns="36449" rIns="72905" bIns="36449">
            <a:spAutoFit/>
          </a:bodyPr>
          <a:lstStyle/>
          <a:p>
            <a:pPr algn="ctr" defTabSz="729854" eaLnBrk="0" hangingPunct="0"/>
            <a:r>
              <a:rPr lang="en-US" sz="4500" dirty="0"/>
              <a:t>Kevin M. </a:t>
            </a:r>
            <a:r>
              <a:rPr lang="en-US" sz="4500" dirty="0" smtClean="0"/>
              <a:t>Potter</a:t>
            </a:r>
            <a:r>
              <a:rPr lang="en-US" sz="4500" baseline="30000" dirty="0" smtClean="0"/>
              <a:t>1</a:t>
            </a:r>
            <a:r>
              <a:rPr lang="en-US" sz="4500" dirty="0" smtClean="0"/>
              <a:t> </a:t>
            </a:r>
            <a:r>
              <a:rPr lang="en-US" sz="4500" dirty="0"/>
              <a:t>and </a:t>
            </a:r>
            <a:r>
              <a:rPr lang="en-US" sz="4500" dirty="0" smtClean="0"/>
              <a:t>Christopher W. Woodall</a:t>
            </a:r>
            <a:r>
              <a:rPr lang="en-US" sz="4500" baseline="30000" dirty="0" smtClean="0"/>
              <a:t>2</a:t>
            </a:r>
            <a:endParaRPr lang="en-US" sz="4500" baseline="30000" dirty="0"/>
          </a:p>
        </p:txBody>
      </p:sp>
      <p:sp>
        <p:nvSpPr>
          <p:cNvPr id="2764" name="Text Box 716"/>
          <p:cNvSpPr txBox="1">
            <a:spLocks noChangeArrowheads="1"/>
          </p:cNvSpPr>
          <p:nvPr/>
        </p:nvSpPr>
        <p:spPr bwMode="auto">
          <a:xfrm>
            <a:off x="4419600" y="3027016"/>
            <a:ext cx="24079199" cy="935384"/>
          </a:xfrm>
          <a:prstGeom prst="rect">
            <a:avLst/>
          </a:prstGeom>
          <a:noFill/>
          <a:ln w="9525">
            <a:noFill/>
            <a:miter lim="800000"/>
            <a:headEnd/>
            <a:tailEnd/>
          </a:ln>
          <a:effectLst/>
        </p:spPr>
        <p:txBody>
          <a:bodyPr wrap="square" lIns="72905" tIns="36449" rIns="72905" bIns="36449">
            <a:spAutoFit/>
          </a:bodyPr>
          <a:lstStyle/>
          <a:p>
            <a:pPr algn="ctr" defTabSz="729854" eaLnBrk="0" hangingPunct="0"/>
            <a:r>
              <a:rPr lang="en-US" sz="2800" baseline="30000" dirty="0" smtClean="0"/>
              <a:t>1 </a:t>
            </a:r>
            <a:r>
              <a:rPr lang="en-US" sz="2800" dirty="0" smtClean="0"/>
              <a:t>Department </a:t>
            </a:r>
            <a:r>
              <a:rPr lang="en-US" sz="2800" dirty="0"/>
              <a:t>of Forestry and Environmental Resources, North Carolina State University, </a:t>
            </a:r>
            <a:r>
              <a:rPr lang="en-US" sz="2800" dirty="0" smtClean="0"/>
              <a:t>Research </a:t>
            </a:r>
            <a:r>
              <a:rPr lang="en-US" sz="2800" dirty="0"/>
              <a:t>Triangle Park, NC </a:t>
            </a:r>
            <a:r>
              <a:rPr lang="en-US" sz="2800" dirty="0" smtClean="0"/>
              <a:t>27709, USA; kpotter@ncsu.edu</a:t>
            </a:r>
          </a:p>
          <a:p>
            <a:pPr algn="ctr" defTabSz="729854" eaLnBrk="0" hangingPunct="0"/>
            <a:r>
              <a:rPr lang="en-US" sz="2800" baseline="30000" dirty="0" smtClean="0"/>
              <a:t>2 </a:t>
            </a:r>
            <a:r>
              <a:rPr lang="en-US" sz="2800" dirty="0" smtClean="0"/>
              <a:t>USDA Forest Service, Northern Research Station, Forest Inventory and Analysis Program, St. Paul, MN 55108, USA; cwoodall@fs.fed.us</a:t>
            </a:r>
          </a:p>
        </p:txBody>
      </p:sp>
      <p:sp>
        <p:nvSpPr>
          <p:cNvPr id="2765" name="Text Box 717"/>
          <p:cNvSpPr txBox="1">
            <a:spLocks noChangeArrowheads="1"/>
          </p:cNvSpPr>
          <p:nvPr/>
        </p:nvSpPr>
        <p:spPr bwMode="auto">
          <a:xfrm>
            <a:off x="660797" y="4558595"/>
            <a:ext cx="3810000" cy="581555"/>
          </a:xfrm>
          <a:prstGeom prst="rect">
            <a:avLst/>
          </a:prstGeom>
          <a:solidFill>
            <a:srgbClr val="3333CC"/>
          </a:solidFill>
          <a:ln w="9525">
            <a:solidFill>
              <a:schemeClr val="tx2"/>
            </a:solidFill>
            <a:miter lim="800000"/>
            <a:headEnd/>
            <a:tailEnd/>
          </a:ln>
          <a:effectLst>
            <a:outerShdw dist="35921" dir="2700000" algn="ctr" rotWithShape="0">
              <a:schemeClr val="bg2"/>
            </a:outerShdw>
          </a:effectLst>
        </p:spPr>
        <p:txBody>
          <a:bodyPr lIns="72905" tIns="36449" rIns="72905" bIns="36449">
            <a:spAutoFit/>
          </a:bodyPr>
          <a:lstStyle/>
          <a:p>
            <a:pPr algn="ctr" defTabSz="729854" eaLnBrk="0" hangingPunct="0">
              <a:spcBef>
                <a:spcPct val="50000"/>
              </a:spcBef>
            </a:pPr>
            <a:r>
              <a:rPr lang="en-US" sz="3200" b="1" dirty="0">
                <a:solidFill>
                  <a:schemeClr val="bg1"/>
                </a:solidFill>
                <a:effectLst>
                  <a:outerShdw blurRad="38100" dist="38100" dir="2700000" algn="tl">
                    <a:srgbClr val="000000"/>
                  </a:outerShdw>
                </a:effectLst>
                <a:latin typeface="Lucida Sans Unicode" pitchFamily="34" charset="0"/>
              </a:rPr>
              <a:t>Introduction</a:t>
            </a:r>
            <a:endParaRPr lang="en-US" sz="3200" dirty="0">
              <a:effectLst>
                <a:outerShdw blurRad="38100" dist="38100" dir="2700000" algn="tl">
                  <a:srgbClr val="FFFFFF"/>
                </a:outerShdw>
              </a:effectLst>
              <a:latin typeface="Lucida Sans Unicode" pitchFamily="34" charset="0"/>
            </a:endParaRPr>
          </a:p>
        </p:txBody>
      </p:sp>
      <p:sp>
        <p:nvSpPr>
          <p:cNvPr id="2766" name="Line 718"/>
          <p:cNvSpPr>
            <a:spLocks noChangeShapeType="1"/>
          </p:cNvSpPr>
          <p:nvPr/>
        </p:nvSpPr>
        <p:spPr bwMode="auto">
          <a:xfrm flipV="1">
            <a:off x="685800" y="4235097"/>
            <a:ext cx="31603950" cy="0"/>
          </a:xfrm>
          <a:prstGeom prst="line">
            <a:avLst/>
          </a:prstGeom>
          <a:noFill/>
          <a:ln w="101600" cap="rnd">
            <a:solidFill>
              <a:srgbClr val="3333CC"/>
            </a:solidFill>
            <a:prstDash val="sysDot"/>
            <a:round/>
            <a:headEnd type="none" w="sm" len="med"/>
            <a:tailEnd type="none" w="sm" len="lg"/>
          </a:ln>
          <a:effectLst/>
        </p:spPr>
        <p:txBody>
          <a:bodyPr wrap="none" lIns="68580" tIns="34290" rIns="68580" bIns="34290" anchor="ctr"/>
          <a:lstStyle/>
          <a:p>
            <a:endParaRPr lang="en-US"/>
          </a:p>
        </p:txBody>
      </p:sp>
      <p:sp>
        <p:nvSpPr>
          <p:cNvPr id="2770" name="Text Box 722"/>
          <p:cNvSpPr txBox="1">
            <a:spLocks noChangeArrowheads="1"/>
          </p:cNvSpPr>
          <p:nvPr/>
        </p:nvSpPr>
        <p:spPr bwMode="auto">
          <a:xfrm>
            <a:off x="533400" y="10515600"/>
            <a:ext cx="3352800" cy="581555"/>
          </a:xfrm>
          <a:prstGeom prst="rect">
            <a:avLst/>
          </a:prstGeom>
          <a:solidFill>
            <a:srgbClr val="3333CC"/>
          </a:solidFill>
          <a:ln w="9525">
            <a:solidFill>
              <a:schemeClr val="tx1"/>
            </a:solidFill>
            <a:miter lim="800000"/>
            <a:headEnd/>
            <a:tailEnd/>
          </a:ln>
          <a:effectLst>
            <a:outerShdw dist="35921" dir="2700000" algn="ctr" rotWithShape="0">
              <a:schemeClr val="bg2"/>
            </a:outerShdw>
          </a:effectLst>
        </p:spPr>
        <p:txBody>
          <a:bodyPr lIns="72905" tIns="36449" rIns="72905" bIns="36449">
            <a:spAutoFit/>
          </a:bodyPr>
          <a:lstStyle/>
          <a:p>
            <a:pPr algn="ctr" defTabSz="729854" eaLnBrk="0" hangingPunct="0">
              <a:spcBef>
                <a:spcPct val="50000"/>
              </a:spcBef>
            </a:pPr>
            <a:r>
              <a:rPr lang="en-US" sz="3200" b="1" dirty="0">
                <a:solidFill>
                  <a:schemeClr val="bg1"/>
                </a:solidFill>
                <a:effectLst>
                  <a:outerShdw blurRad="38100" dist="38100" dir="2700000" algn="tl">
                    <a:srgbClr val="000000"/>
                  </a:outerShdw>
                </a:effectLst>
                <a:latin typeface="Lucida Sans Unicode" pitchFamily="34" charset="0"/>
              </a:rPr>
              <a:t>Methods</a:t>
            </a:r>
            <a:endParaRPr lang="en-US" sz="3200" dirty="0">
              <a:effectLst>
                <a:outerShdw blurRad="38100" dist="38100" dir="2700000" algn="tl">
                  <a:srgbClr val="FFFFFF"/>
                </a:outerShdw>
              </a:effectLst>
              <a:latin typeface="Lucida Sans Unicode" pitchFamily="34" charset="0"/>
            </a:endParaRPr>
          </a:p>
        </p:txBody>
      </p:sp>
      <p:sp>
        <p:nvSpPr>
          <p:cNvPr id="2775" name="Text Box 727"/>
          <p:cNvSpPr txBox="1">
            <a:spLocks noChangeArrowheads="1"/>
          </p:cNvSpPr>
          <p:nvPr/>
        </p:nvSpPr>
        <p:spPr bwMode="auto">
          <a:xfrm>
            <a:off x="22002750" y="18059400"/>
            <a:ext cx="4114800" cy="541037"/>
          </a:xfrm>
          <a:prstGeom prst="rect">
            <a:avLst/>
          </a:prstGeom>
          <a:solidFill>
            <a:srgbClr val="3333CC"/>
          </a:solidFill>
          <a:ln w="9525">
            <a:solidFill>
              <a:schemeClr val="tx1"/>
            </a:solidFill>
            <a:miter lim="800000"/>
            <a:headEnd/>
            <a:tailEnd/>
          </a:ln>
          <a:effectLst>
            <a:outerShdw dist="35921" dir="2700000" algn="ctr" rotWithShape="0">
              <a:schemeClr val="bg2"/>
            </a:outerShdw>
          </a:effectLst>
        </p:spPr>
        <p:txBody>
          <a:bodyPr lIns="28991" tIns="14494" rIns="28991" bIns="14494">
            <a:spAutoFit/>
          </a:bodyPr>
          <a:lstStyle/>
          <a:p>
            <a:pPr algn="ctr" defTabSz="729854" eaLnBrk="0" hangingPunct="0">
              <a:spcBef>
                <a:spcPct val="50000"/>
              </a:spcBef>
            </a:pPr>
            <a:r>
              <a:rPr lang="en-US" sz="3200" b="1" dirty="0" smtClean="0">
                <a:solidFill>
                  <a:schemeClr val="bg1"/>
                </a:solidFill>
                <a:effectLst>
                  <a:outerShdw blurRad="38100" dist="38100" dir="2700000" algn="tl">
                    <a:srgbClr val="000000"/>
                  </a:outerShdw>
                </a:effectLst>
                <a:latin typeface="Lucida Sans Unicode" pitchFamily="34" charset="0"/>
              </a:rPr>
              <a:t>Conclusions</a:t>
            </a:r>
            <a:endParaRPr lang="en-US" sz="3200" dirty="0">
              <a:effectLst>
                <a:outerShdw blurRad="38100" dist="38100" dir="2700000" algn="tl">
                  <a:srgbClr val="FFFFFF"/>
                </a:outerShdw>
              </a:effectLst>
              <a:latin typeface="Lucida Sans Unicode" pitchFamily="34" charset="0"/>
            </a:endParaRPr>
          </a:p>
        </p:txBody>
      </p:sp>
      <p:sp>
        <p:nvSpPr>
          <p:cNvPr id="2794" name="Text Box 746"/>
          <p:cNvSpPr txBox="1">
            <a:spLocks noChangeArrowheads="1"/>
          </p:cNvSpPr>
          <p:nvPr/>
        </p:nvSpPr>
        <p:spPr bwMode="auto">
          <a:xfrm>
            <a:off x="22123004" y="4445002"/>
            <a:ext cx="3314700" cy="572472"/>
          </a:xfrm>
          <a:prstGeom prst="rect">
            <a:avLst/>
          </a:prstGeom>
          <a:solidFill>
            <a:srgbClr val="3333CC"/>
          </a:solidFill>
          <a:ln w="9525">
            <a:solidFill>
              <a:schemeClr val="tx1"/>
            </a:solidFill>
            <a:miter lim="800000"/>
            <a:headEnd/>
            <a:tailEnd/>
          </a:ln>
          <a:effectLst>
            <a:outerShdw dist="35921" dir="2700000" algn="ctr" rotWithShape="0">
              <a:schemeClr val="bg2"/>
            </a:outerShdw>
          </a:effectLst>
        </p:spPr>
        <p:txBody>
          <a:bodyPr lIns="58994" tIns="29504" rIns="58994" bIns="29504">
            <a:spAutoFit/>
          </a:bodyPr>
          <a:lstStyle/>
          <a:p>
            <a:pPr algn="ctr" defTabSz="729854" eaLnBrk="0" hangingPunct="0">
              <a:spcBef>
                <a:spcPct val="50000"/>
              </a:spcBef>
            </a:pPr>
            <a:r>
              <a:rPr lang="en-US" sz="3200" b="1" dirty="0">
                <a:solidFill>
                  <a:schemeClr val="bg1"/>
                </a:solidFill>
                <a:effectLst>
                  <a:outerShdw blurRad="38100" dist="38100" dir="2700000" algn="tl">
                    <a:srgbClr val="000000"/>
                  </a:outerShdw>
                </a:effectLst>
                <a:latin typeface="Lucida Sans Unicode" pitchFamily="34" charset="0"/>
              </a:rPr>
              <a:t>Results</a:t>
            </a:r>
            <a:endParaRPr lang="en-US" sz="3200" dirty="0">
              <a:effectLst>
                <a:outerShdw blurRad="38100" dist="38100" dir="2700000" algn="tl">
                  <a:srgbClr val="FFFFFF"/>
                </a:outerShdw>
              </a:effectLst>
              <a:latin typeface="Lucida Sans Unicode" pitchFamily="34" charset="0"/>
            </a:endParaRPr>
          </a:p>
        </p:txBody>
      </p:sp>
      <p:sp>
        <p:nvSpPr>
          <p:cNvPr id="2809" name="Rectangle 761"/>
          <p:cNvSpPr>
            <a:spLocks noChangeArrowheads="1"/>
          </p:cNvSpPr>
          <p:nvPr/>
        </p:nvSpPr>
        <p:spPr bwMode="auto">
          <a:xfrm>
            <a:off x="255985" y="140760"/>
            <a:ext cx="32462390" cy="25225375"/>
          </a:xfrm>
          <a:prstGeom prst="rect">
            <a:avLst/>
          </a:prstGeom>
          <a:noFill/>
          <a:ln w="28575">
            <a:solidFill>
              <a:schemeClr val="tx1"/>
            </a:solidFill>
            <a:miter lim="800000"/>
            <a:headEnd/>
            <a:tailEnd/>
          </a:ln>
          <a:effectLst/>
        </p:spPr>
        <p:txBody>
          <a:bodyPr wrap="none" lIns="68580" tIns="34290" rIns="68580" bIns="34290" anchor="ctr"/>
          <a:lstStyle/>
          <a:p>
            <a:endParaRPr lang="en-US"/>
          </a:p>
        </p:txBody>
      </p:sp>
      <p:sp>
        <p:nvSpPr>
          <p:cNvPr id="2779" name="Rectangle 731"/>
          <p:cNvSpPr>
            <a:spLocks noChangeArrowheads="1"/>
          </p:cNvSpPr>
          <p:nvPr/>
        </p:nvSpPr>
        <p:spPr bwMode="auto">
          <a:xfrm>
            <a:off x="26289000" y="8153400"/>
            <a:ext cx="6115050" cy="9677400"/>
          </a:xfrm>
          <a:prstGeom prst="rect">
            <a:avLst/>
          </a:prstGeom>
          <a:noFill/>
          <a:ln w="57150">
            <a:solidFill>
              <a:srgbClr val="3333CC"/>
            </a:solidFill>
            <a:miter lim="800000"/>
            <a:headEnd/>
            <a:tailEnd/>
          </a:ln>
          <a:effectLst>
            <a:outerShdw dist="35921" dir="2700000" algn="ctr" rotWithShape="0">
              <a:schemeClr val="bg2"/>
            </a:outerShdw>
          </a:effectLst>
        </p:spPr>
        <p:txBody>
          <a:bodyPr wrap="none" lIns="68580" tIns="34290" rIns="68580" bIns="34290" anchor="ctr"/>
          <a:lstStyle/>
          <a:p>
            <a:endParaRPr lang="en-US"/>
          </a:p>
        </p:txBody>
      </p:sp>
      <p:sp>
        <p:nvSpPr>
          <p:cNvPr id="2914" name="Text Box 866"/>
          <p:cNvSpPr txBox="1">
            <a:spLocks noChangeArrowheads="1"/>
          </p:cNvSpPr>
          <p:nvPr/>
        </p:nvSpPr>
        <p:spPr bwMode="auto">
          <a:xfrm>
            <a:off x="477442" y="5227814"/>
            <a:ext cx="776495" cy="1177245"/>
          </a:xfrm>
          <a:prstGeom prst="rect">
            <a:avLst/>
          </a:prstGeom>
          <a:noFill/>
          <a:ln w="9525">
            <a:noFill/>
            <a:miter lim="800000"/>
            <a:headEnd/>
            <a:tailEnd/>
          </a:ln>
          <a:effectLst/>
        </p:spPr>
        <p:txBody>
          <a:bodyPr wrap="none" lIns="68580" tIns="34290" rIns="68580" bIns="34290">
            <a:spAutoFit/>
          </a:bodyPr>
          <a:lstStyle/>
          <a:p>
            <a:r>
              <a:rPr lang="en-US" sz="7200" b="1" dirty="0">
                <a:effectLst>
                  <a:outerShdw blurRad="38100" dist="38100" dir="2700000" algn="tl">
                    <a:srgbClr val="C0C0C0"/>
                  </a:outerShdw>
                </a:effectLst>
                <a:latin typeface="Lucida Sans Unicode" pitchFamily="34" charset="0"/>
              </a:rPr>
              <a:t>A</a:t>
            </a:r>
          </a:p>
        </p:txBody>
      </p:sp>
      <p:sp>
        <p:nvSpPr>
          <p:cNvPr id="2930" name="Text Box 882"/>
          <p:cNvSpPr txBox="1">
            <a:spLocks noChangeArrowheads="1"/>
          </p:cNvSpPr>
          <p:nvPr/>
        </p:nvSpPr>
        <p:spPr bwMode="auto">
          <a:xfrm>
            <a:off x="28575000" y="3346098"/>
            <a:ext cx="3962400" cy="646321"/>
          </a:xfrm>
          <a:prstGeom prst="rect">
            <a:avLst/>
          </a:prstGeom>
          <a:noFill/>
          <a:ln w="9525">
            <a:noFill/>
            <a:miter lim="800000"/>
            <a:headEnd/>
            <a:tailEnd/>
          </a:ln>
          <a:effectLst/>
        </p:spPr>
        <p:txBody>
          <a:bodyPr wrap="square" lIns="91430" tIns="45715" rIns="91430" bIns="45715">
            <a:spAutoFit/>
          </a:bodyPr>
          <a:lstStyle/>
          <a:p>
            <a:pPr algn="ctr">
              <a:spcBef>
                <a:spcPct val="50000"/>
              </a:spcBef>
            </a:pPr>
            <a:r>
              <a:rPr lang="en-US" sz="1800" b="1" dirty="0" smtClean="0">
                <a:latin typeface="Arial" pitchFamily="34" charset="0"/>
                <a:cs typeface="Arial" pitchFamily="34" charset="0"/>
              </a:rPr>
              <a:t>Southern longleaf pine savanna, Hale County, Alabama</a:t>
            </a:r>
            <a:endParaRPr lang="en-US" sz="1800" b="1" dirty="0">
              <a:latin typeface="Arial" pitchFamily="34" charset="0"/>
              <a:cs typeface="Arial" pitchFamily="34" charset="0"/>
            </a:endParaRPr>
          </a:p>
        </p:txBody>
      </p:sp>
      <p:sp>
        <p:nvSpPr>
          <p:cNvPr id="2957" name="Text Box 909"/>
          <p:cNvSpPr txBox="1">
            <a:spLocks noChangeArrowheads="1"/>
          </p:cNvSpPr>
          <p:nvPr/>
        </p:nvSpPr>
        <p:spPr bwMode="auto">
          <a:xfrm>
            <a:off x="18669000" y="14630400"/>
            <a:ext cx="2743200" cy="4870564"/>
          </a:xfrm>
          <a:prstGeom prst="rect">
            <a:avLst/>
          </a:prstGeom>
          <a:noFill/>
          <a:ln w="9525">
            <a:noFill/>
            <a:miter lim="800000"/>
            <a:headEnd/>
            <a:tailEnd/>
          </a:ln>
          <a:effectLst/>
        </p:spPr>
        <p:txBody>
          <a:bodyPr wrap="square" lIns="68580" tIns="34290" rIns="68580" bIns="34290">
            <a:spAutoFit/>
          </a:bodyPr>
          <a:lstStyle/>
          <a:p>
            <a:r>
              <a:rPr lang="en-US" b="1" i="1" u="sng" dirty="0" smtClean="0"/>
              <a:t>Inset Figure: </a:t>
            </a:r>
            <a:r>
              <a:rPr lang="en-US" b="1" i="1" dirty="0" smtClean="0"/>
              <a:t>The </a:t>
            </a:r>
            <a:r>
              <a:rPr lang="en-US" b="1" i="1" dirty="0" err="1"/>
              <a:t>phylogenetic</a:t>
            </a:r>
            <a:r>
              <a:rPr lang="en-US" b="1" i="1" dirty="0"/>
              <a:t> </a:t>
            </a:r>
            <a:r>
              <a:rPr lang="en-US" b="1" i="1" dirty="0" smtClean="0"/>
              <a:t>“</a:t>
            </a:r>
            <a:r>
              <a:rPr lang="en-US" b="1" i="1" dirty="0" err="1" smtClean="0"/>
              <a:t>supertree</a:t>
            </a:r>
            <a:r>
              <a:rPr lang="en-US" b="1" i="1" dirty="0" smtClean="0"/>
              <a:t>” </a:t>
            </a:r>
            <a:r>
              <a:rPr lang="en-US" b="1" i="1" dirty="0"/>
              <a:t>of </a:t>
            </a:r>
            <a:r>
              <a:rPr lang="en-US" b="1" i="1" dirty="0" smtClean="0"/>
              <a:t>the 311 </a:t>
            </a:r>
            <a:r>
              <a:rPr lang="en-US" b="1" i="1" dirty="0"/>
              <a:t>North American forest tree species inventoried by </a:t>
            </a:r>
            <a:r>
              <a:rPr lang="en-US" b="1" i="1" dirty="0" smtClean="0"/>
              <a:t>FIA,  </a:t>
            </a:r>
            <a:r>
              <a:rPr lang="en-US" b="1" i="1" dirty="0"/>
              <a:t>constructed </a:t>
            </a:r>
            <a:r>
              <a:rPr lang="en-US" b="1" i="1" dirty="0" smtClean="0"/>
              <a:t>in part based on </a:t>
            </a:r>
            <a:r>
              <a:rPr lang="en-US" b="1" i="1" dirty="0"/>
              <a:t>a survey of recent molecular systematic </a:t>
            </a:r>
            <a:r>
              <a:rPr lang="en-US" b="1" i="1" dirty="0" smtClean="0"/>
              <a:t>studies.</a:t>
            </a:r>
            <a:endParaRPr lang="en-US" b="1" i="1" dirty="0"/>
          </a:p>
        </p:txBody>
      </p:sp>
      <p:sp>
        <p:nvSpPr>
          <p:cNvPr id="2958" name="Text Box 910"/>
          <p:cNvSpPr txBox="1">
            <a:spLocks noChangeArrowheads="1"/>
          </p:cNvSpPr>
          <p:nvPr/>
        </p:nvSpPr>
        <p:spPr bwMode="auto">
          <a:xfrm>
            <a:off x="685800" y="3364421"/>
            <a:ext cx="3657600" cy="646321"/>
          </a:xfrm>
          <a:prstGeom prst="rect">
            <a:avLst/>
          </a:prstGeom>
          <a:noFill/>
          <a:ln w="9525">
            <a:noFill/>
            <a:miter lim="800000"/>
            <a:headEnd/>
            <a:tailEnd/>
          </a:ln>
          <a:effectLst/>
        </p:spPr>
        <p:txBody>
          <a:bodyPr lIns="91430" tIns="45715" rIns="91430" bIns="45715">
            <a:spAutoFit/>
          </a:bodyPr>
          <a:lstStyle/>
          <a:p>
            <a:pPr algn="ctr">
              <a:spcBef>
                <a:spcPct val="50000"/>
              </a:spcBef>
            </a:pPr>
            <a:r>
              <a:rPr lang="en-US" sz="1800" b="1" dirty="0" smtClean="0">
                <a:latin typeface="Arial" pitchFamily="34" charset="0"/>
                <a:cs typeface="Arial" pitchFamily="34" charset="0"/>
              </a:rPr>
              <a:t>Northern riparian hardwood forest, Polk County, Iowa</a:t>
            </a:r>
            <a:endParaRPr lang="en-US" sz="1800" b="1" dirty="0">
              <a:latin typeface="Arial" pitchFamily="34" charset="0"/>
              <a:cs typeface="Arial" pitchFamily="34" charset="0"/>
            </a:endParaRPr>
          </a:p>
        </p:txBody>
      </p:sp>
      <p:sp>
        <p:nvSpPr>
          <p:cNvPr id="2982" name="Line 934"/>
          <p:cNvSpPr>
            <a:spLocks noChangeShapeType="1"/>
          </p:cNvSpPr>
          <p:nvPr/>
        </p:nvSpPr>
        <p:spPr bwMode="auto">
          <a:xfrm>
            <a:off x="11029950" y="4499328"/>
            <a:ext cx="19050" cy="8988071"/>
          </a:xfrm>
          <a:prstGeom prst="line">
            <a:avLst/>
          </a:prstGeom>
          <a:noFill/>
          <a:ln w="19050">
            <a:solidFill>
              <a:srgbClr val="3333CC"/>
            </a:solidFill>
            <a:round/>
            <a:headEnd/>
            <a:tailEnd/>
          </a:ln>
          <a:effectLst/>
        </p:spPr>
        <p:txBody>
          <a:bodyPr lIns="68580" tIns="34290" rIns="68580" bIns="34290"/>
          <a:lstStyle/>
          <a:p>
            <a:endParaRPr lang="en-US"/>
          </a:p>
        </p:txBody>
      </p:sp>
      <p:sp>
        <p:nvSpPr>
          <p:cNvPr id="2984" name="Rectangle 936"/>
          <p:cNvSpPr>
            <a:spLocks noChangeArrowheads="1"/>
          </p:cNvSpPr>
          <p:nvPr/>
        </p:nvSpPr>
        <p:spPr bwMode="auto">
          <a:xfrm>
            <a:off x="23088600" y="24284448"/>
            <a:ext cx="7543800" cy="933588"/>
          </a:xfrm>
          <a:prstGeom prst="rect">
            <a:avLst/>
          </a:prstGeom>
          <a:noFill/>
          <a:ln w="9525">
            <a:noFill/>
            <a:miter lim="800000"/>
            <a:headEnd/>
            <a:tailEnd/>
          </a:ln>
          <a:effectLst/>
        </p:spPr>
        <p:txBody>
          <a:bodyPr lIns="68580" tIns="34290" rIns="68580" bIns="34290" anchor="ctr">
            <a:spAutoFit/>
          </a:bodyPr>
          <a:lstStyle/>
          <a:p>
            <a:pPr algn="ctr"/>
            <a:r>
              <a:rPr lang="en-US" sz="1800" dirty="0"/>
              <a:t>This research was supported in part through Research Joint Venture Agreement </a:t>
            </a:r>
            <a:r>
              <a:rPr lang="en-US" sz="1800" dirty="0" smtClean="0"/>
              <a:t>09-JV-11330146-087 </a:t>
            </a:r>
            <a:r>
              <a:rPr lang="en-US" sz="1800" dirty="0"/>
              <a:t>between the USDA Forest Service and North Carolina State University.</a:t>
            </a:r>
          </a:p>
        </p:txBody>
      </p:sp>
      <p:sp>
        <p:nvSpPr>
          <p:cNvPr id="3049" name="Rectangle 1001"/>
          <p:cNvSpPr>
            <a:spLocks noChangeArrowheads="1"/>
          </p:cNvSpPr>
          <p:nvPr/>
        </p:nvSpPr>
        <p:spPr bwMode="auto">
          <a:xfrm>
            <a:off x="11117463" y="13716000"/>
            <a:ext cx="10645258" cy="11430000"/>
          </a:xfrm>
          <a:prstGeom prst="rect">
            <a:avLst/>
          </a:prstGeom>
          <a:noFill/>
          <a:ln w="57150">
            <a:solidFill>
              <a:srgbClr val="3333CC"/>
            </a:solidFill>
            <a:miter lim="800000"/>
            <a:headEnd/>
            <a:tailEnd/>
          </a:ln>
          <a:effectLst>
            <a:outerShdw dist="35921" dir="2700000" algn="ctr" rotWithShape="0">
              <a:schemeClr val="bg2"/>
            </a:outerShdw>
          </a:effectLst>
        </p:spPr>
        <p:txBody>
          <a:bodyPr wrap="none" lIns="68580" tIns="34290" rIns="68580" bIns="34290" anchor="ctr"/>
          <a:lstStyle/>
          <a:p>
            <a:endParaRPr lang="en-US"/>
          </a:p>
        </p:txBody>
      </p:sp>
      <p:sp>
        <p:nvSpPr>
          <p:cNvPr id="10243" name="Line 1027"/>
          <p:cNvSpPr>
            <a:spLocks noChangeShapeType="1"/>
          </p:cNvSpPr>
          <p:nvPr/>
        </p:nvSpPr>
        <p:spPr bwMode="auto">
          <a:xfrm>
            <a:off x="22059900" y="24109186"/>
            <a:ext cx="10515600" cy="0"/>
          </a:xfrm>
          <a:prstGeom prst="line">
            <a:avLst/>
          </a:prstGeom>
          <a:noFill/>
          <a:ln w="19050">
            <a:solidFill>
              <a:srgbClr val="3333CC"/>
            </a:solidFill>
            <a:round/>
            <a:headEnd/>
            <a:tailEnd/>
          </a:ln>
          <a:effectLst/>
        </p:spPr>
        <p:txBody>
          <a:bodyPr lIns="68580" tIns="34290" rIns="68580" bIns="34290"/>
          <a:lstStyle/>
          <a:p>
            <a:endParaRPr lang="en-US"/>
          </a:p>
        </p:txBody>
      </p:sp>
      <p:sp>
        <p:nvSpPr>
          <p:cNvPr id="10246" name="Line 1030"/>
          <p:cNvSpPr>
            <a:spLocks noChangeShapeType="1"/>
          </p:cNvSpPr>
          <p:nvPr/>
        </p:nvSpPr>
        <p:spPr bwMode="auto">
          <a:xfrm>
            <a:off x="21774150" y="4422775"/>
            <a:ext cx="0" cy="9064625"/>
          </a:xfrm>
          <a:prstGeom prst="line">
            <a:avLst/>
          </a:prstGeom>
          <a:noFill/>
          <a:ln w="19050">
            <a:solidFill>
              <a:srgbClr val="3333CC"/>
            </a:solidFill>
            <a:round/>
            <a:headEnd/>
            <a:tailEnd/>
          </a:ln>
          <a:effectLst/>
        </p:spPr>
        <p:txBody>
          <a:bodyPr lIns="68580" tIns="34290" rIns="68580" bIns="34290"/>
          <a:lstStyle/>
          <a:p>
            <a:endParaRPr lang="en-US"/>
          </a:p>
        </p:txBody>
      </p:sp>
      <p:pic>
        <p:nvPicPr>
          <p:cNvPr id="50" name="Picture 1036" descr="all_trees_phylogeny_020608"/>
          <p:cNvPicPr>
            <a:picLocks noChangeAspect="1" noChangeArrowheads="1"/>
          </p:cNvPicPr>
          <p:nvPr/>
        </p:nvPicPr>
        <p:blipFill>
          <a:blip r:embed="rId4" cstate="print"/>
          <a:srcRect l="1190" t="307" r="11363"/>
          <a:stretch>
            <a:fillRect/>
          </a:stretch>
        </p:blipFill>
        <p:spPr bwMode="auto">
          <a:xfrm>
            <a:off x="11522985" y="14478000"/>
            <a:ext cx="6841216" cy="5570918"/>
          </a:xfrm>
          <a:prstGeom prst="rect">
            <a:avLst/>
          </a:prstGeom>
          <a:noFill/>
        </p:spPr>
      </p:pic>
      <p:pic>
        <p:nvPicPr>
          <p:cNvPr id="51" name="Picture 1025" descr="492px-USFS_Logo"/>
          <p:cNvPicPr>
            <a:picLocks noChangeAspect="1" noChangeArrowheads="1"/>
          </p:cNvPicPr>
          <p:nvPr/>
        </p:nvPicPr>
        <p:blipFill>
          <a:blip r:embed="rId5" cstate="print"/>
          <a:srcRect/>
          <a:stretch>
            <a:fillRect/>
          </a:stretch>
        </p:blipFill>
        <p:spPr bwMode="auto">
          <a:xfrm>
            <a:off x="22098000" y="24231600"/>
            <a:ext cx="861484" cy="914400"/>
          </a:xfrm>
          <a:prstGeom prst="rect">
            <a:avLst/>
          </a:prstGeom>
          <a:noFill/>
        </p:spPr>
      </p:pic>
      <p:pic>
        <p:nvPicPr>
          <p:cNvPr id="52" name="Picture 1026" descr="NCSU%20logo"/>
          <p:cNvPicPr>
            <a:picLocks noChangeAspect="1" noChangeArrowheads="1"/>
          </p:cNvPicPr>
          <p:nvPr/>
        </p:nvPicPr>
        <p:blipFill>
          <a:blip r:embed="rId6" cstate="print"/>
          <a:srcRect/>
          <a:stretch>
            <a:fillRect/>
          </a:stretch>
        </p:blipFill>
        <p:spPr bwMode="auto">
          <a:xfrm>
            <a:off x="30675946" y="24576088"/>
            <a:ext cx="1817908" cy="265112"/>
          </a:xfrm>
          <a:prstGeom prst="rect">
            <a:avLst/>
          </a:prstGeom>
          <a:noFill/>
          <a:ln w="3175">
            <a:noFill/>
            <a:miter lim="800000"/>
            <a:headEnd/>
            <a:tailEnd/>
          </a:ln>
        </p:spPr>
      </p:pic>
      <p:pic>
        <p:nvPicPr>
          <p:cNvPr id="42" name="Picture 41" descr="fia_plots_evol_div_color_091310.jpg"/>
          <p:cNvPicPr>
            <a:picLocks noChangeAspect="1"/>
          </p:cNvPicPr>
          <p:nvPr/>
        </p:nvPicPr>
        <p:blipFill>
          <a:blip r:embed="rId7" cstate="print"/>
          <a:stretch>
            <a:fillRect/>
          </a:stretch>
        </p:blipFill>
        <p:spPr>
          <a:xfrm>
            <a:off x="685800" y="13715132"/>
            <a:ext cx="5867400" cy="7544668"/>
          </a:xfrm>
          <a:prstGeom prst="rect">
            <a:avLst/>
          </a:prstGeom>
        </p:spPr>
      </p:pic>
      <p:sp>
        <p:nvSpPr>
          <p:cNvPr id="47" name="Rectangle 953"/>
          <p:cNvSpPr>
            <a:spLocks noChangeArrowheads="1"/>
          </p:cNvSpPr>
          <p:nvPr/>
        </p:nvSpPr>
        <p:spPr bwMode="auto">
          <a:xfrm>
            <a:off x="11430000" y="20238422"/>
            <a:ext cx="9982200" cy="4655121"/>
          </a:xfrm>
          <a:prstGeom prst="rect">
            <a:avLst/>
          </a:prstGeom>
          <a:noFill/>
          <a:ln w="9525">
            <a:noFill/>
            <a:miter lim="800000"/>
            <a:headEnd/>
            <a:tailEnd/>
          </a:ln>
          <a:effectLst/>
        </p:spPr>
        <p:txBody>
          <a:bodyPr wrap="square" lIns="68580" tIns="34290" rIns="68580" bIns="34290" anchor="ctr">
            <a:spAutoFit/>
          </a:bodyPr>
          <a:lstStyle/>
          <a:p>
            <a:r>
              <a:rPr lang="en-US" sz="2800" b="1" u="sng" dirty="0" smtClean="0"/>
              <a:t>Evolutionary diversity (ED)</a:t>
            </a:r>
            <a:r>
              <a:rPr lang="en-US" sz="2800" b="1" dirty="0" smtClean="0"/>
              <a:t> </a:t>
            </a:r>
            <a:r>
              <a:rPr lang="en-US" sz="2800" dirty="0" smtClean="0"/>
              <a:t>is the total </a:t>
            </a:r>
            <a:r>
              <a:rPr lang="en-US" sz="2800" dirty="0" err="1" smtClean="0"/>
              <a:t>phylogenetic</a:t>
            </a:r>
            <a:r>
              <a:rPr lang="en-US" sz="2800" dirty="0" smtClean="0"/>
              <a:t> tree branch lengths (in millions of years) spanning the species in a community, taken from a </a:t>
            </a:r>
            <a:r>
              <a:rPr lang="en-US" sz="2800" dirty="0" err="1" smtClean="0"/>
              <a:t>phylogenetic</a:t>
            </a:r>
            <a:r>
              <a:rPr lang="en-US" sz="2800" dirty="0" smtClean="0"/>
              <a:t> “</a:t>
            </a:r>
            <a:r>
              <a:rPr lang="en-US" sz="2800" dirty="0" err="1" smtClean="0"/>
              <a:t>supertree</a:t>
            </a:r>
            <a:r>
              <a:rPr lang="en-US" sz="2800" dirty="0" smtClean="0"/>
              <a:t>” (</a:t>
            </a:r>
            <a:r>
              <a:rPr lang="en-US" sz="2800" b="1" dirty="0" smtClean="0"/>
              <a:t>above</a:t>
            </a:r>
            <a:r>
              <a:rPr lang="en-US" sz="2800" dirty="0" smtClean="0"/>
              <a:t>). ED is a more meaningful measure of biodiversity than species richness because taxonomically distinct species contribute more to the trait diversity within a community (Faith 2002). </a:t>
            </a:r>
          </a:p>
          <a:p>
            <a:endParaRPr lang="en-US" sz="1800" dirty="0" smtClean="0"/>
          </a:p>
          <a:p>
            <a:r>
              <a:rPr lang="en-US" sz="2800" dirty="0" smtClean="0"/>
              <a:t>Forest </a:t>
            </a:r>
            <a:r>
              <a:rPr lang="en-US" sz="2800" i="1" dirty="0" smtClean="0"/>
              <a:t>et al.</a:t>
            </a:r>
            <a:r>
              <a:rPr lang="en-US" sz="2800" dirty="0" smtClean="0"/>
              <a:t> (2007) concluded that maximizing ED is the best bet-hedging strategy during a future of climatic change because it would maximize community feature diversity and preserve more options for future evolutionary diversification. </a:t>
            </a:r>
            <a:endParaRPr lang="en-US" sz="2700" dirty="0"/>
          </a:p>
        </p:txBody>
      </p:sp>
      <p:sp>
        <p:nvSpPr>
          <p:cNvPr id="49" name="Line 1024"/>
          <p:cNvSpPr>
            <a:spLocks noChangeShapeType="1"/>
          </p:cNvSpPr>
          <p:nvPr/>
        </p:nvSpPr>
        <p:spPr bwMode="auto">
          <a:xfrm>
            <a:off x="533400" y="10352313"/>
            <a:ext cx="10254342" cy="0"/>
          </a:xfrm>
          <a:prstGeom prst="line">
            <a:avLst/>
          </a:prstGeom>
          <a:noFill/>
          <a:ln w="19050">
            <a:solidFill>
              <a:srgbClr val="3333CC"/>
            </a:solidFill>
            <a:round/>
            <a:headEnd/>
            <a:tailEnd/>
          </a:ln>
          <a:effectLst/>
        </p:spPr>
        <p:txBody>
          <a:bodyPr lIns="68580" tIns="34290" rIns="68580" bIns="34290"/>
          <a:lstStyle/>
          <a:p>
            <a:endParaRPr lang="en-US"/>
          </a:p>
        </p:txBody>
      </p:sp>
      <p:sp>
        <p:nvSpPr>
          <p:cNvPr id="53" name="Rectangle 52"/>
          <p:cNvSpPr/>
          <p:nvPr/>
        </p:nvSpPr>
        <p:spPr>
          <a:xfrm>
            <a:off x="685800" y="21469549"/>
            <a:ext cx="5867400" cy="3416320"/>
          </a:xfrm>
          <a:prstGeom prst="rect">
            <a:avLst/>
          </a:prstGeom>
        </p:spPr>
        <p:txBody>
          <a:bodyPr wrap="square">
            <a:spAutoFit/>
          </a:bodyPr>
          <a:lstStyle/>
          <a:p>
            <a:r>
              <a:rPr lang="en-US" b="1" i="1" u="sng" dirty="0" smtClean="0"/>
              <a:t>Figure 1: </a:t>
            </a:r>
            <a:r>
              <a:rPr lang="en-US" b="1" i="1" dirty="0" smtClean="0"/>
              <a:t>The 6,970 Forest Inventory and Analysis (FIA) plots included in the study from four Northern and four Southern states. For each, forest trees (&gt;2.54 cm </a:t>
            </a:r>
            <a:r>
              <a:rPr lang="en-US" b="1" i="1" dirty="0" err="1" smtClean="0"/>
              <a:t>dbh</a:t>
            </a:r>
            <a:r>
              <a:rPr lang="en-US" b="1" i="1" dirty="0" smtClean="0"/>
              <a:t>) and tree seedlings (&lt;2.54 cm </a:t>
            </a:r>
            <a:r>
              <a:rPr lang="en-US" b="1" i="1" dirty="0" err="1" smtClean="0"/>
              <a:t>dbh</a:t>
            </a:r>
            <a:r>
              <a:rPr lang="en-US" b="1" i="1" dirty="0" smtClean="0"/>
              <a:t>) were inventoried at two time points five years apart. The dashed line is the southern boundary of the northern latitudinal zone.</a:t>
            </a:r>
            <a:endParaRPr lang="en-US" b="1" dirty="0"/>
          </a:p>
        </p:txBody>
      </p:sp>
      <p:sp>
        <p:nvSpPr>
          <p:cNvPr id="54" name="Rectangle 53"/>
          <p:cNvSpPr/>
          <p:nvPr/>
        </p:nvSpPr>
        <p:spPr>
          <a:xfrm>
            <a:off x="11353800" y="11161776"/>
            <a:ext cx="10058400" cy="2308324"/>
          </a:xfrm>
          <a:prstGeom prst="rect">
            <a:avLst/>
          </a:prstGeom>
        </p:spPr>
        <p:txBody>
          <a:bodyPr wrap="square">
            <a:spAutoFit/>
          </a:bodyPr>
          <a:lstStyle/>
          <a:p>
            <a:r>
              <a:rPr lang="en-US" b="1" i="1" u="sng" dirty="0" smtClean="0"/>
              <a:t>Figure 2:</a:t>
            </a:r>
            <a:r>
              <a:rPr lang="en-US" b="1" i="1" dirty="0" smtClean="0"/>
              <a:t> Interpolation of plot-level percent change over time in (A) forest tree evolutionary diversity and (B) seedling evolutionary diversity across four Northern and four Southern states. The forest cover area was derived from MODIS satellite imagery by the U.S. Department of Agriculture, Forest Service, Remote Sensing Applications Center.</a:t>
            </a:r>
            <a:endParaRPr lang="en-US" b="1" dirty="0"/>
          </a:p>
        </p:txBody>
      </p:sp>
      <p:sp>
        <p:nvSpPr>
          <p:cNvPr id="56" name="Rectangle 731"/>
          <p:cNvSpPr>
            <a:spLocks noChangeArrowheads="1"/>
          </p:cNvSpPr>
          <p:nvPr/>
        </p:nvSpPr>
        <p:spPr bwMode="auto">
          <a:xfrm>
            <a:off x="457200" y="13487399"/>
            <a:ext cx="6248400" cy="11611303"/>
          </a:xfrm>
          <a:prstGeom prst="rect">
            <a:avLst/>
          </a:prstGeom>
          <a:noFill/>
          <a:ln w="57150">
            <a:solidFill>
              <a:srgbClr val="3333CC"/>
            </a:solidFill>
            <a:miter lim="800000"/>
            <a:headEnd/>
            <a:tailEnd/>
          </a:ln>
          <a:effectLst>
            <a:outerShdw dist="35921" dir="2700000" algn="ctr" rotWithShape="0">
              <a:schemeClr val="bg2"/>
            </a:outerShdw>
          </a:effectLst>
        </p:spPr>
        <p:txBody>
          <a:bodyPr wrap="none" lIns="68580" tIns="34290" rIns="68580" bIns="34290" anchor="ctr"/>
          <a:lstStyle/>
          <a:p>
            <a:endParaRPr lang="en-US"/>
          </a:p>
        </p:txBody>
      </p:sp>
      <p:sp>
        <p:nvSpPr>
          <p:cNvPr id="57" name="Rectangle 56"/>
          <p:cNvSpPr/>
          <p:nvPr/>
        </p:nvSpPr>
        <p:spPr>
          <a:xfrm>
            <a:off x="457200" y="11277600"/>
            <a:ext cx="10363200" cy="1815882"/>
          </a:xfrm>
          <a:prstGeom prst="rect">
            <a:avLst/>
          </a:prstGeom>
        </p:spPr>
        <p:txBody>
          <a:bodyPr wrap="square">
            <a:spAutoFit/>
          </a:bodyPr>
          <a:lstStyle/>
          <a:p>
            <a:r>
              <a:rPr lang="en-US" sz="2800" dirty="0" smtClean="0"/>
              <a:t>We calculated the evolutionary diversity (</a:t>
            </a:r>
            <a:r>
              <a:rPr lang="en-US" sz="2800" b="1" dirty="0" smtClean="0"/>
              <a:t>Inset 1</a:t>
            </a:r>
            <a:r>
              <a:rPr lang="en-US" sz="2800" dirty="0" smtClean="0"/>
              <a:t>) of forest tree communities at two time points on 7,000 USDA Forest Service Forest Inventory and Analysis (FIA) plots in separate northern and southern latitudinal zones (</a:t>
            </a:r>
            <a:r>
              <a:rPr lang="en-US" sz="2800" b="1" dirty="0" smtClean="0"/>
              <a:t>Figure 1</a:t>
            </a:r>
            <a:r>
              <a:rPr lang="en-US" sz="2800" dirty="0" smtClean="0"/>
              <a:t>).   </a:t>
            </a:r>
            <a:endParaRPr lang="en-US" sz="2800" dirty="0"/>
          </a:p>
        </p:txBody>
      </p:sp>
      <p:sp>
        <p:nvSpPr>
          <p:cNvPr id="58" name="Rectangle 57"/>
          <p:cNvSpPr/>
          <p:nvPr/>
        </p:nvSpPr>
        <p:spPr>
          <a:xfrm>
            <a:off x="7010400" y="13182600"/>
            <a:ext cx="3886200" cy="11941731"/>
          </a:xfrm>
          <a:prstGeom prst="rect">
            <a:avLst/>
          </a:prstGeom>
        </p:spPr>
        <p:txBody>
          <a:bodyPr wrap="square">
            <a:spAutoFit/>
          </a:bodyPr>
          <a:lstStyle/>
          <a:p>
            <a:pPr>
              <a:buClr>
                <a:srgbClr val="3333CC"/>
              </a:buClr>
            </a:pPr>
            <a:r>
              <a:rPr lang="en-US" sz="2800" dirty="0" smtClean="0"/>
              <a:t>The zones were ~6.5° in latitudinal width.</a:t>
            </a:r>
          </a:p>
          <a:p>
            <a:pPr>
              <a:buClr>
                <a:srgbClr val="3333CC"/>
              </a:buClr>
            </a:pPr>
            <a:endParaRPr lang="en-US" sz="1400" dirty="0" smtClean="0"/>
          </a:p>
          <a:p>
            <a:pPr>
              <a:buClr>
                <a:srgbClr val="3333CC"/>
              </a:buClr>
            </a:pPr>
            <a:r>
              <a:rPr lang="en-US" sz="2800" dirty="0" smtClean="0"/>
              <a:t>We quantified </a:t>
            </a:r>
            <a:r>
              <a:rPr lang="en-US" sz="2800" dirty="0" err="1" smtClean="0"/>
              <a:t>evolu-tionary</a:t>
            </a:r>
            <a:r>
              <a:rPr lang="en-US" sz="2800" dirty="0" smtClean="0"/>
              <a:t> diversity (ED) separately for trees and seedlings to test for significant change over time and to compare differences between demographic cohorts in the North and South. </a:t>
            </a:r>
          </a:p>
          <a:p>
            <a:pPr>
              <a:buClr>
                <a:srgbClr val="3333CC"/>
              </a:buClr>
            </a:pPr>
            <a:endParaRPr lang="en-US" sz="1400" dirty="0" smtClean="0"/>
          </a:p>
          <a:p>
            <a:pPr>
              <a:buClr>
                <a:srgbClr val="3333CC"/>
              </a:buClr>
            </a:pPr>
            <a:r>
              <a:rPr lang="en-US" sz="2800" dirty="0" smtClean="0"/>
              <a:t>We  repeated this analysis for groups of species with short vs. long seed dispersal capacity.</a:t>
            </a:r>
          </a:p>
          <a:p>
            <a:pPr>
              <a:buClr>
                <a:srgbClr val="3333CC"/>
              </a:buClr>
            </a:pPr>
            <a:endParaRPr lang="en-US" sz="1400" dirty="0" smtClean="0"/>
          </a:p>
          <a:p>
            <a:pPr>
              <a:buClr>
                <a:srgbClr val="3333CC"/>
              </a:buClr>
            </a:pPr>
            <a:r>
              <a:rPr lang="en-US" sz="2800" dirty="0" smtClean="0"/>
              <a:t>Finally, we generated plot-level interpolation maps of percent ED change over time, and we calculated the mean difference in seedling  ED change vs. tree ED change across </a:t>
            </a:r>
            <a:r>
              <a:rPr lang="en-US" sz="2800" dirty="0" err="1" smtClean="0"/>
              <a:t>ecoregions</a:t>
            </a:r>
            <a:r>
              <a:rPr lang="en-US" sz="2800" dirty="0" smtClean="0"/>
              <a:t>.</a:t>
            </a:r>
            <a:endParaRPr lang="en-US" sz="2800" dirty="0"/>
          </a:p>
        </p:txBody>
      </p:sp>
      <p:sp>
        <p:nvSpPr>
          <p:cNvPr id="59" name="Rectangle 58"/>
          <p:cNvSpPr/>
          <p:nvPr/>
        </p:nvSpPr>
        <p:spPr>
          <a:xfrm>
            <a:off x="22098000" y="5190066"/>
            <a:ext cx="10439400" cy="2893100"/>
          </a:xfrm>
          <a:prstGeom prst="rect">
            <a:avLst/>
          </a:prstGeom>
        </p:spPr>
        <p:txBody>
          <a:bodyPr wrap="square">
            <a:spAutoFit/>
          </a:bodyPr>
          <a:lstStyle/>
          <a:p>
            <a:pPr>
              <a:buClr>
                <a:srgbClr val="3333CC"/>
              </a:buClr>
              <a:buFont typeface="Wingdings" pitchFamily="2" charset="2"/>
              <a:buChar char="v"/>
            </a:pPr>
            <a:r>
              <a:rPr lang="en-US" sz="2800" dirty="0" smtClean="0"/>
              <a:t>  While mean evolutionary diversity of trees increased in both the North (3.2 million years/plot [</a:t>
            </a:r>
            <a:r>
              <a:rPr lang="en-US" sz="2800" dirty="0" err="1" smtClean="0"/>
              <a:t>myp</a:t>
            </a:r>
            <a:r>
              <a:rPr lang="en-US" sz="2800" dirty="0" smtClean="0"/>
              <a:t>]) and the South (4.7 </a:t>
            </a:r>
            <a:r>
              <a:rPr lang="en-US" sz="2800" dirty="0" err="1" smtClean="0"/>
              <a:t>myp</a:t>
            </a:r>
            <a:r>
              <a:rPr lang="en-US" sz="2800" dirty="0" smtClean="0"/>
              <a:t>),  the mean diversity of seedlings declined in the North (-10.3 </a:t>
            </a:r>
            <a:r>
              <a:rPr lang="en-US" sz="2800" dirty="0" err="1" smtClean="0"/>
              <a:t>myp</a:t>
            </a:r>
            <a:r>
              <a:rPr lang="en-US" sz="2800" dirty="0" smtClean="0"/>
              <a:t>), and increased in the South (35.85 </a:t>
            </a:r>
            <a:r>
              <a:rPr lang="en-US" sz="2800" dirty="0" err="1" smtClean="0"/>
              <a:t>myp</a:t>
            </a:r>
            <a:r>
              <a:rPr lang="en-US" sz="2800" dirty="0" smtClean="0"/>
              <a:t>). All changes were significant at </a:t>
            </a:r>
            <a:r>
              <a:rPr lang="en-US" sz="2800" i="1" dirty="0" smtClean="0"/>
              <a:t>p</a:t>
            </a:r>
            <a:r>
              <a:rPr lang="en-US" sz="2800" dirty="0" smtClean="0"/>
              <a:t> &lt; 0.001. </a:t>
            </a:r>
            <a:r>
              <a:rPr lang="en-US" sz="2800" b="1" dirty="0" smtClean="0"/>
              <a:t>Figure 2 </a:t>
            </a:r>
            <a:r>
              <a:rPr lang="en-US" sz="2800" dirty="0" smtClean="0"/>
              <a:t>depicts interpolations of plot-level percent change over time for trees (A) and seedlings (B). </a:t>
            </a:r>
          </a:p>
          <a:p>
            <a:pPr>
              <a:buClr>
                <a:srgbClr val="3333CC"/>
              </a:buClr>
              <a:buFont typeface="Wingdings" pitchFamily="2" charset="2"/>
              <a:buChar char="v"/>
            </a:pPr>
            <a:endParaRPr lang="en-US" sz="1400" dirty="0" smtClean="0"/>
          </a:p>
        </p:txBody>
      </p:sp>
      <p:sp>
        <p:nvSpPr>
          <p:cNvPr id="60" name="Rectangle 59"/>
          <p:cNvSpPr/>
          <p:nvPr/>
        </p:nvSpPr>
        <p:spPr>
          <a:xfrm>
            <a:off x="22021800" y="18800326"/>
            <a:ext cx="10439400" cy="5047536"/>
          </a:xfrm>
          <a:prstGeom prst="rect">
            <a:avLst/>
          </a:prstGeom>
        </p:spPr>
        <p:txBody>
          <a:bodyPr wrap="square">
            <a:spAutoFit/>
          </a:bodyPr>
          <a:lstStyle/>
          <a:p>
            <a:pPr>
              <a:buClr>
                <a:srgbClr val="3333CC"/>
              </a:buClr>
              <a:buFont typeface="Wingdings" pitchFamily="2" charset="2"/>
              <a:buChar char="v"/>
            </a:pPr>
            <a:r>
              <a:rPr lang="en-US" sz="2800" dirty="0" smtClean="0"/>
              <a:t>  Changing climate conditions may result in a decrease of tree diversity in the North. Future forests in the North and South may encompass a greater diversity of species with the capacity for long-distance seed dispersal.</a:t>
            </a:r>
          </a:p>
          <a:p>
            <a:pPr>
              <a:buClr>
                <a:srgbClr val="3333CC"/>
              </a:buClr>
              <a:buFont typeface="Wingdings" pitchFamily="2" charset="2"/>
              <a:buChar char="v"/>
            </a:pPr>
            <a:endParaRPr lang="en-US" sz="1400" dirty="0" smtClean="0"/>
          </a:p>
          <a:p>
            <a:pPr>
              <a:buClr>
                <a:srgbClr val="3333CC"/>
              </a:buClr>
              <a:buFont typeface="Wingdings" pitchFamily="2" charset="2"/>
              <a:buChar char="v"/>
            </a:pPr>
            <a:r>
              <a:rPr lang="en-US" sz="2800" dirty="0" smtClean="0"/>
              <a:t>  While it is not possible to entirely separate the effects of climate change from other processes, these results suggest that demographic indicators of evolutionary diversity can detect subtle biodiversity changes over time across broad regions. The ability of these indicators to track climate-related biodiversity change will increase over time and as forest plot </a:t>
            </a:r>
            <a:r>
              <a:rPr lang="en-US" sz="2800" dirty="0" err="1" smtClean="0"/>
              <a:t>remeasurement</a:t>
            </a:r>
            <a:r>
              <a:rPr lang="en-US" sz="2800" dirty="0" smtClean="0"/>
              <a:t> data become available across the entire United States. </a:t>
            </a:r>
            <a:endParaRPr lang="en-US" sz="2800" dirty="0"/>
          </a:p>
        </p:txBody>
      </p:sp>
      <p:pic>
        <p:nvPicPr>
          <p:cNvPr id="61" name="Picture 60" descr="upland_hardwood_forest3_BrownsWoods_Iowa_07_13_05.jpg"/>
          <p:cNvPicPr>
            <a:picLocks noChangeAspect="1"/>
          </p:cNvPicPr>
          <p:nvPr/>
        </p:nvPicPr>
        <p:blipFill>
          <a:blip r:embed="rId8" cstate="print"/>
          <a:stretch>
            <a:fillRect/>
          </a:stretch>
        </p:blipFill>
        <p:spPr>
          <a:xfrm>
            <a:off x="762000" y="514350"/>
            <a:ext cx="3581400" cy="2686050"/>
          </a:xfrm>
          <a:prstGeom prst="rect">
            <a:avLst/>
          </a:prstGeom>
          <a:ln w="3175">
            <a:solidFill>
              <a:schemeClr val="tx1"/>
            </a:solidFill>
          </a:ln>
        </p:spPr>
      </p:pic>
      <p:sp>
        <p:nvSpPr>
          <p:cNvPr id="2778" name="Text Box 730"/>
          <p:cNvSpPr txBox="1">
            <a:spLocks noChangeArrowheads="1"/>
          </p:cNvSpPr>
          <p:nvPr/>
        </p:nvSpPr>
        <p:spPr bwMode="auto">
          <a:xfrm>
            <a:off x="11302314" y="13911948"/>
            <a:ext cx="2413686" cy="566052"/>
          </a:xfrm>
          <a:prstGeom prst="rect">
            <a:avLst/>
          </a:prstGeom>
          <a:solidFill>
            <a:srgbClr val="3333CC"/>
          </a:solidFill>
          <a:ln w="9525">
            <a:solidFill>
              <a:schemeClr val="tx1"/>
            </a:solidFill>
            <a:miter lim="800000"/>
            <a:headEnd/>
            <a:tailEnd/>
          </a:ln>
          <a:effectLst>
            <a:outerShdw dist="35921" dir="2700000" algn="ctr" rotWithShape="0">
              <a:schemeClr val="bg2"/>
            </a:outerShdw>
          </a:effectLst>
        </p:spPr>
        <p:txBody>
          <a:bodyPr wrap="square" lIns="72905" tIns="36449" rIns="72905" bIns="36449">
            <a:spAutoFit/>
          </a:bodyPr>
          <a:lstStyle/>
          <a:p>
            <a:pPr algn="ctr" defTabSz="729854" eaLnBrk="0" hangingPunct="0">
              <a:spcBef>
                <a:spcPct val="50000"/>
              </a:spcBef>
            </a:pPr>
            <a:r>
              <a:rPr lang="en-US" sz="3200" b="1" dirty="0" smtClean="0">
                <a:solidFill>
                  <a:schemeClr val="bg1"/>
                </a:solidFill>
                <a:effectLst>
                  <a:outerShdw blurRad="38100" dist="38100" dir="2700000" algn="tl">
                    <a:srgbClr val="000000"/>
                  </a:outerShdw>
                </a:effectLst>
                <a:latin typeface="Lucida Sans Unicode" pitchFamily="34" charset="0"/>
              </a:rPr>
              <a:t>Inset 1</a:t>
            </a:r>
            <a:endParaRPr lang="en-US" sz="3200" dirty="0">
              <a:effectLst>
                <a:outerShdw blurRad="38100" dist="38100" dir="2700000" algn="tl">
                  <a:srgbClr val="FFFFFF"/>
                </a:outerShdw>
              </a:effectLst>
              <a:latin typeface="Lucida Sans Unicode" pitchFamily="34" charset="0"/>
            </a:endParaRPr>
          </a:p>
        </p:txBody>
      </p:sp>
      <p:pic>
        <p:nvPicPr>
          <p:cNvPr id="62" name="Picture 61" descr="seedling_tree_percent_dif_061410.jpg"/>
          <p:cNvPicPr>
            <a:picLocks noChangeAspect="1"/>
          </p:cNvPicPr>
          <p:nvPr/>
        </p:nvPicPr>
        <p:blipFill>
          <a:blip r:embed="rId9" cstate="print"/>
          <a:stretch>
            <a:fillRect/>
          </a:stretch>
        </p:blipFill>
        <p:spPr>
          <a:xfrm>
            <a:off x="26438014" y="8305800"/>
            <a:ext cx="5870786" cy="7543800"/>
          </a:xfrm>
          <a:prstGeom prst="rect">
            <a:avLst/>
          </a:prstGeom>
        </p:spPr>
      </p:pic>
      <p:sp>
        <p:nvSpPr>
          <p:cNvPr id="63" name="Rectangle 62"/>
          <p:cNvSpPr/>
          <p:nvPr/>
        </p:nvSpPr>
        <p:spPr>
          <a:xfrm>
            <a:off x="26441400" y="15815608"/>
            <a:ext cx="5867400" cy="1938992"/>
          </a:xfrm>
          <a:prstGeom prst="rect">
            <a:avLst/>
          </a:prstGeom>
        </p:spPr>
        <p:txBody>
          <a:bodyPr wrap="square">
            <a:spAutoFit/>
          </a:bodyPr>
          <a:lstStyle/>
          <a:p>
            <a:r>
              <a:rPr lang="en-US" b="1" i="1" u="sng" dirty="0" smtClean="0"/>
              <a:t>Figure 3:</a:t>
            </a:r>
            <a:r>
              <a:rPr lang="en-US" b="1" i="1" dirty="0" smtClean="0"/>
              <a:t> Mean plot-level difference between percent seedling evolutionary diversity change over time and percent tree evolutionary diversity change over time, across </a:t>
            </a:r>
            <a:r>
              <a:rPr lang="en-US" b="1" i="1" dirty="0" err="1" smtClean="0"/>
              <a:t>ecoregion</a:t>
            </a:r>
            <a:r>
              <a:rPr lang="en-US" b="1" i="1" dirty="0" smtClean="0"/>
              <a:t> sections.</a:t>
            </a:r>
            <a:endParaRPr lang="en-US" b="1" dirty="0"/>
          </a:p>
        </p:txBody>
      </p:sp>
      <p:sp>
        <p:nvSpPr>
          <p:cNvPr id="64" name="TextBox 63"/>
          <p:cNvSpPr txBox="1"/>
          <p:nvPr/>
        </p:nvSpPr>
        <p:spPr>
          <a:xfrm>
            <a:off x="11430000" y="9829800"/>
            <a:ext cx="1600200" cy="646331"/>
          </a:xfrm>
          <a:prstGeom prst="rect">
            <a:avLst/>
          </a:prstGeom>
          <a:noFill/>
        </p:spPr>
        <p:txBody>
          <a:bodyPr wrap="square" rtlCol="0">
            <a:spAutoFit/>
          </a:bodyPr>
          <a:lstStyle/>
          <a:p>
            <a:r>
              <a:rPr lang="en-US" sz="3600" b="1" dirty="0" smtClean="0"/>
              <a:t>(A)</a:t>
            </a:r>
            <a:endParaRPr lang="en-US" sz="3600" b="1" dirty="0"/>
          </a:p>
        </p:txBody>
      </p:sp>
      <p:sp>
        <p:nvSpPr>
          <p:cNvPr id="65" name="TextBox 64"/>
          <p:cNvSpPr txBox="1"/>
          <p:nvPr/>
        </p:nvSpPr>
        <p:spPr>
          <a:xfrm>
            <a:off x="16569267" y="9906000"/>
            <a:ext cx="1219200" cy="646331"/>
          </a:xfrm>
          <a:prstGeom prst="rect">
            <a:avLst/>
          </a:prstGeom>
          <a:noFill/>
        </p:spPr>
        <p:txBody>
          <a:bodyPr wrap="square" rtlCol="0">
            <a:spAutoFit/>
          </a:bodyPr>
          <a:lstStyle/>
          <a:p>
            <a:r>
              <a:rPr lang="en-US" sz="3600" b="1" dirty="0" smtClean="0"/>
              <a:t>(B)</a:t>
            </a:r>
            <a:endParaRPr lang="en-US" sz="3600" b="1" dirty="0"/>
          </a:p>
        </p:txBody>
      </p:sp>
      <p:sp>
        <p:nvSpPr>
          <p:cNvPr id="66" name="Rectangle 65"/>
          <p:cNvSpPr/>
          <p:nvPr/>
        </p:nvSpPr>
        <p:spPr>
          <a:xfrm>
            <a:off x="22021800" y="8019931"/>
            <a:ext cx="4114800" cy="9787295"/>
          </a:xfrm>
          <a:prstGeom prst="rect">
            <a:avLst/>
          </a:prstGeom>
        </p:spPr>
        <p:txBody>
          <a:bodyPr wrap="square">
            <a:spAutoFit/>
          </a:bodyPr>
          <a:lstStyle/>
          <a:p>
            <a:pPr>
              <a:buClr>
                <a:srgbClr val="3333CC"/>
              </a:buClr>
              <a:buFont typeface="Wingdings" pitchFamily="2" charset="2"/>
              <a:buChar char="v"/>
            </a:pPr>
            <a:r>
              <a:rPr lang="en-US" sz="2800" dirty="0" smtClean="0"/>
              <a:t> Seedling diversity of long-distance seed dispersers increased in both regions. Seedling diversity of shorter-distance dispersers tended to increase in the South and decrease in the North.</a:t>
            </a:r>
          </a:p>
          <a:p>
            <a:pPr>
              <a:buClr>
                <a:srgbClr val="3333CC"/>
              </a:buClr>
              <a:buFont typeface="Wingdings" pitchFamily="2" charset="2"/>
              <a:buChar char="v"/>
            </a:pPr>
            <a:endParaRPr lang="en-US" sz="1400" dirty="0" smtClean="0"/>
          </a:p>
          <a:p>
            <a:pPr>
              <a:buClr>
                <a:srgbClr val="3333CC"/>
              </a:buClr>
              <a:buFont typeface="Wingdings" pitchFamily="2" charset="2"/>
              <a:buChar char="v"/>
            </a:pPr>
            <a:r>
              <a:rPr lang="en-US" sz="2800" dirty="0" smtClean="0"/>
              <a:t>  In the South, the mean plot-level increase in seedling diversity compared to trees was higher in northern than southern </a:t>
            </a:r>
            <a:r>
              <a:rPr lang="en-US" sz="2800" dirty="0" err="1" smtClean="0"/>
              <a:t>ecoregions</a:t>
            </a:r>
            <a:r>
              <a:rPr lang="en-US" sz="2800" dirty="0" smtClean="0"/>
              <a:t> (</a:t>
            </a:r>
            <a:r>
              <a:rPr lang="en-US" sz="2800" b="1" dirty="0" smtClean="0"/>
              <a:t>Figure 3</a:t>
            </a:r>
            <a:r>
              <a:rPr lang="en-US" sz="2800" dirty="0" smtClean="0"/>
              <a:t>). Similarly, in the North, </a:t>
            </a:r>
            <a:r>
              <a:rPr lang="en-US" sz="2800" dirty="0" err="1" smtClean="0"/>
              <a:t>ecoregions</a:t>
            </a:r>
            <a:r>
              <a:rPr lang="en-US" sz="2800" dirty="0" smtClean="0"/>
              <a:t> with increased seedling diversity relative to tree diversity were in the northern parts of this latitudinal zone. </a:t>
            </a:r>
            <a:endParaRPr lang="en-US" sz="2800" dirty="0"/>
          </a:p>
        </p:txBody>
      </p:sp>
      <p:pic>
        <p:nvPicPr>
          <p:cNvPr id="67" name="Picture 66" descr="Sept 13 2009c 009.jpg"/>
          <p:cNvPicPr>
            <a:picLocks noChangeAspect="1"/>
          </p:cNvPicPr>
          <p:nvPr/>
        </p:nvPicPr>
        <p:blipFill>
          <a:blip r:embed="rId10" cstate="print"/>
          <a:srcRect l="9434" r="1887"/>
          <a:stretch>
            <a:fillRect/>
          </a:stretch>
        </p:blipFill>
        <p:spPr>
          <a:xfrm>
            <a:off x="28727400" y="609600"/>
            <a:ext cx="3581400" cy="2692400"/>
          </a:xfrm>
          <a:prstGeom prst="rect">
            <a:avLst/>
          </a:prstGeom>
          <a:ln w="3175">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16889</TotalTime>
  <Words>914</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kevinpotter</cp:lastModifiedBy>
  <cp:revision>473</cp:revision>
  <cp:lastPrinted>2002-07-24T18:12:04Z</cp:lastPrinted>
  <dcterms:created xsi:type="dcterms:W3CDTF">2000-11-25T21:33:30Z</dcterms:created>
  <dcterms:modified xsi:type="dcterms:W3CDTF">2012-01-20T19:23:42Z</dcterms:modified>
</cp:coreProperties>
</file>