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10" r:id="rId2"/>
    <p:sldId id="287" r:id="rId3"/>
    <p:sldId id="295" r:id="rId4"/>
    <p:sldId id="338" r:id="rId5"/>
    <p:sldId id="298" r:id="rId6"/>
    <p:sldId id="319" r:id="rId7"/>
    <p:sldId id="320" r:id="rId8"/>
    <p:sldId id="304" r:id="rId9"/>
    <p:sldId id="280" r:id="rId10"/>
    <p:sldId id="288" r:id="rId11"/>
    <p:sldId id="322" r:id="rId12"/>
    <p:sldId id="340" r:id="rId13"/>
    <p:sldId id="327" r:id="rId14"/>
    <p:sldId id="337" r:id="rId15"/>
    <p:sldId id="332" r:id="rId16"/>
    <p:sldId id="341" r:id="rId17"/>
    <p:sldId id="336" r:id="rId18"/>
    <p:sldId id="305" r:id="rId19"/>
    <p:sldId id="315" r:id="rId20"/>
    <p:sldId id="317" r:id="rId21"/>
    <p:sldId id="318" r:id="rId22"/>
    <p:sldId id="279" r:id="rId23"/>
    <p:sldId id="333" r:id="rId24"/>
    <p:sldId id="342" r:id="rId25"/>
    <p:sldId id="343" r:id="rId26"/>
    <p:sldId id="344" r:id="rId27"/>
    <p:sldId id="345" r:id="rId28"/>
    <p:sldId id="33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A6A6"/>
    <a:srgbClr val="C00000"/>
    <a:srgbClr val="4F622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09" autoAdjust="0"/>
  </p:normalViewPr>
  <p:slideViewPr>
    <p:cSldViewPr>
      <p:cViewPr varScale="1">
        <p:scale>
          <a:sx n="66" d="100"/>
          <a:sy n="66" d="100"/>
        </p:scale>
        <p:origin x="-55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1011E9-DF71-40B8-826B-9CE2EED7292C}" type="datetimeFigureOut">
              <a:rPr lang="en-US" smtClean="0"/>
              <a:pPr/>
              <a:t>8/23/2011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BB5B1E-3C79-4A77-A942-1D9F644C36C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A63800-B439-4EA5-A425-E5EC832E3099}"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A63800-B439-4EA5-A425-E5EC832E3099}"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A63800-B439-4EA5-A425-E5EC832E3099}"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A63800-B439-4EA5-A425-E5EC832E3099}" type="slidenum">
              <a:rPr lang="en-US" smtClean="0"/>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CAD5CA-1048-44C2-8F3D-14060CED65B3}" type="datetimeFigureOut">
              <a:rPr lang="en-US" smtClean="0"/>
              <a:pPr/>
              <a:t>8/23/2011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2DDB6-C663-4F75-8B73-7DB9CD88B9D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AD5CA-1048-44C2-8F3D-14060CED65B3}" type="datetimeFigureOut">
              <a:rPr lang="en-US" smtClean="0"/>
              <a:pPr/>
              <a:t>8/23/2011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2DDB6-C663-4F75-8B73-7DB9CD88B9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AD5CA-1048-44C2-8F3D-14060CED65B3}" type="datetimeFigureOut">
              <a:rPr lang="en-US" smtClean="0"/>
              <a:pPr/>
              <a:t>8/23/2011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2DDB6-C663-4F75-8B73-7DB9CD88B9D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AD5CA-1048-44C2-8F3D-14060CED65B3}" type="datetimeFigureOut">
              <a:rPr lang="en-US" smtClean="0"/>
              <a:pPr/>
              <a:t>8/23/2011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2DDB6-C663-4F75-8B73-7DB9CD88B9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CAD5CA-1048-44C2-8F3D-14060CED65B3}" type="datetimeFigureOut">
              <a:rPr lang="en-US" smtClean="0"/>
              <a:pPr/>
              <a:t>8/23/2011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2DDB6-C663-4F75-8B73-7DB9CD88B9D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CAD5CA-1048-44C2-8F3D-14060CED65B3}" type="datetimeFigureOut">
              <a:rPr lang="en-US" smtClean="0"/>
              <a:pPr/>
              <a:t>8/23/2011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2DDB6-C663-4F75-8B73-7DB9CD88B9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CAD5CA-1048-44C2-8F3D-14060CED65B3}" type="datetimeFigureOut">
              <a:rPr lang="en-US" smtClean="0"/>
              <a:pPr/>
              <a:t>8/23/2011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02DDB6-C663-4F75-8B73-7DB9CD88B9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CAD5CA-1048-44C2-8F3D-14060CED65B3}" type="datetimeFigureOut">
              <a:rPr lang="en-US" smtClean="0"/>
              <a:pPr/>
              <a:t>8/23/2011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02DDB6-C663-4F75-8B73-7DB9CD88B9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AD5CA-1048-44C2-8F3D-14060CED65B3}" type="datetimeFigureOut">
              <a:rPr lang="en-US" smtClean="0"/>
              <a:pPr/>
              <a:t>8/23/2011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02DDB6-C663-4F75-8B73-7DB9CD88B9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AD5CA-1048-44C2-8F3D-14060CED65B3}" type="datetimeFigureOut">
              <a:rPr lang="en-US" smtClean="0"/>
              <a:pPr/>
              <a:t>8/23/2011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2DDB6-C663-4F75-8B73-7DB9CD88B9D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AD5CA-1048-44C2-8F3D-14060CED65B3}" type="datetimeFigureOut">
              <a:rPr lang="en-US" smtClean="0"/>
              <a:pPr/>
              <a:t>8/23/2011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2DDB6-C663-4F75-8B73-7DB9CD88B9D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AD5CA-1048-44C2-8F3D-14060CED65B3}" type="datetimeFigureOut">
              <a:rPr lang="en-US" smtClean="0"/>
              <a:pPr/>
              <a:t>8/23/2011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2DDB6-C663-4F75-8B73-7DB9CD88B9D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u="sng" dirty="0" smtClean="0"/>
              <a:t>SRS Climate Change Project</a:t>
            </a:r>
            <a:r>
              <a:rPr lang="en-US" dirty="0" smtClean="0"/>
              <a:t/>
            </a:r>
            <a:br>
              <a:rPr lang="en-US" dirty="0" smtClean="0"/>
            </a:br>
            <a:endParaRPr lang="en-US" dirty="0"/>
          </a:p>
        </p:txBody>
      </p:sp>
      <p:sp>
        <p:nvSpPr>
          <p:cNvPr id="4" name="Subtitle 2"/>
          <p:cNvSpPr>
            <a:spLocks noGrp="1"/>
          </p:cNvSpPr>
          <p:nvPr>
            <p:ph idx="1"/>
          </p:nvPr>
        </p:nvSpPr>
        <p:spPr>
          <a:xfrm>
            <a:off x="914400" y="1295400"/>
            <a:ext cx="8229600" cy="4525963"/>
          </a:xfrm>
        </p:spPr>
        <p:txBody>
          <a:bodyPr>
            <a:normAutofit fontScale="77500" lnSpcReduction="20000"/>
          </a:bodyPr>
          <a:lstStyle/>
          <a:p>
            <a:pPr algn="l"/>
            <a:endParaRPr lang="en-US" sz="5400" dirty="0" smtClean="0">
              <a:solidFill>
                <a:srgbClr val="FF0000"/>
              </a:solidFill>
            </a:endParaRPr>
          </a:p>
          <a:p>
            <a:pPr algn="l">
              <a:buNone/>
            </a:pPr>
            <a:r>
              <a:rPr lang="en-US" sz="5400" dirty="0" smtClean="0">
                <a:solidFill>
                  <a:srgbClr val="FF0000"/>
                </a:solidFill>
              </a:rPr>
              <a:t>C</a:t>
            </a:r>
            <a:r>
              <a:rPr lang="en-US" sz="5400" dirty="0" smtClean="0">
                <a:solidFill>
                  <a:schemeClr val="tx1"/>
                </a:solidFill>
              </a:rPr>
              <a:t>limate </a:t>
            </a:r>
          </a:p>
          <a:p>
            <a:pPr algn="l">
              <a:buNone/>
            </a:pPr>
            <a:r>
              <a:rPr lang="en-US" sz="5400" dirty="0" smtClean="0">
                <a:solidFill>
                  <a:schemeClr val="tx1"/>
                </a:solidFill>
              </a:rPr>
              <a:t>		</a:t>
            </a:r>
            <a:r>
              <a:rPr lang="en-US" sz="5400" dirty="0" smtClean="0">
                <a:solidFill>
                  <a:srgbClr val="FF0000"/>
                </a:solidFill>
              </a:rPr>
              <a:t>C</a:t>
            </a:r>
            <a:r>
              <a:rPr lang="en-US" sz="5400" dirty="0" smtClean="0">
                <a:solidFill>
                  <a:schemeClr val="tx1"/>
                </a:solidFill>
              </a:rPr>
              <a:t>hange</a:t>
            </a:r>
          </a:p>
          <a:p>
            <a:pPr algn="l">
              <a:buNone/>
            </a:pPr>
            <a:r>
              <a:rPr lang="en-US" sz="5400" dirty="0" smtClean="0">
                <a:solidFill>
                  <a:schemeClr val="tx1"/>
                </a:solidFill>
              </a:rPr>
              <a:t>			</a:t>
            </a:r>
            <a:r>
              <a:rPr lang="en-US" sz="5400" dirty="0" smtClean="0">
                <a:solidFill>
                  <a:srgbClr val="FF0000"/>
                </a:solidFill>
              </a:rPr>
              <a:t>A</a:t>
            </a:r>
            <a:r>
              <a:rPr lang="en-US" sz="5400" dirty="0" smtClean="0">
                <a:solidFill>
                  <a:schemeClr val="tx1"/>
                </a:solidFill>
              </a:rPr>
              <a:t>daptation and</a:t>
            </a:r>
          </a:p>
          <a:p>
            <a:pPr algn="l">
              <a:buNone/>
            </a:pPr>
            <a:r>
              <a:rPr lang="en-US" sz="5400" dirty="0" smtClean="0">
                <a:solidFill>
                  <a:schemeClr val="tx1"/>
                </a:solidFill>
              </a:rPr>
              <a:t>				</a:t>
            </a:r>
            <a:r>
              <a:rPr lang="en-US" sz="5400" dirty="0" smtClean="0">
                <a:solidFill>
                  <a:srgbClr val="FF0000"/>
                </a:solidFill>
              </a:rPr>
              <a:t>M</a:t>
            </a:r>
            <a:r>
              <a:rPr lang="en-US" sz="5400" dirty="0" smtClean="0">
                <a:solidFill>
                  <a:schemeClr val="tx1"/>
                </a:solidFill>
              </a:rPr>
              <a:t>itigation</a:t>
            </a:r>
          </a:p>
          <a:p>
            <a:pPr algn="l">
              <a:buNone/>
            </a:pPr>
            <a:r>
              <a:rPr lang="en-US" sz="5400" dirty="0" smtClean="0">
                <a:solidFill>
                  <a:schemeClr val="tx1"/>
                </a:solidFill>
              </a:rPr>
              <a:t>					</a:t>
            </a:r>
            <a:r>
              <a:rPr lang="en-US" sz="5400" dirty="0" smtClean="0">
                <a:solidFill>
                  <a:srgbClr val="FF0000"/>
                </a:solidFill>
              </a:rPr>
              <a:t>M</a:t>
            </a:r>
            <a:r>
              <a:rPr lang="en-US" sz="5400" dirty="0" smtClean="0">
                <a:solidFill>
                  <a:schemeClr val="tx1"/>
                </a:solidFill>
              </a:rPr>
              <a:t>anagement</a:t>
            </a:r>
          </a:p>
          <a:p>
            <a:pPr algn="l">
              <a:buNone/>
            </a:pPr>
            <a:r>
              <a:rPr lang="en-US" sz="5400" dirty="0" smtClean="0">
                <a:solidFill>
                  <a:schemeClr val="tx1"/>
                </a:solidFill>
              </a:rPr>
              <a:t>						</a:t>
            </a:r>
            <a:r>
              <a:rPr lang="en-US" sz="5400" dirty="0" smtClean="0">
                <a:solidFill>
                  <a:srgbClr val="FF0000"/>
                </a:solidFill>
              </a:rPr>
              <a:t>O</a:t>
            </a:r>
            <a:r>
              <a:rPr lang="en-US" sz="5400" dirty="0" smtClean="0">
                <a:solidFill>
                  <a:schemeClr val="tx1"/>
                </a:solidFill>
              </a:rPr>
              <a:t>ptions</a:t>
            </a:r>
            <a:endParaRPr lang="en-US" sz="54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1600200"/>
            <a:ext cx="8915400" cy="4525963"/>
          </a:xfrm>
        </p:spPr>
        <p:txBody>
          <a:bodyPr>
            <a:noAutofit/>
          </a:bodyPr>
          <a:lstStyle/>
          <a:p>
            <a:pPr>
              <a:buNone/>
            </a:pPr>
            <a:r>
              <a:rPr lang="en-US" sz="1800" dirty="0" smtClean="0"/>
              <a:t>	</a:t>
            </a:r>
            <a:r>
              <a:rPr lang="en-US" sz="2800" b="1" dirty="0" smtClean="0"/>
              <a:t>threats </a:t>
            </a:r>
            <a:r>
              <a:rPr lang="en-US" sz="2800" b="1" dirty="0"/>
              <a:t>and </a:t>
            </a:r>
            <a:r>
              <a:rPr lang="en-US" sz="2800" b="1" dirty="0" smtClean="0"/>
              <a:t>values </a:t>
            </a:r>
            <a:r>
              <a:rPr lang="en-US" sz="1800" dirty="0" smtClean="0"/>
              <a:t>_____________________________________________________________________  _____________________________________________________________________</a:t>
            </a:r>
            <a:endParaRPr lang="en-US" sz="1800" dirty="0"/>
          </a:p>
          <a:p>
            <a:pPr>
              <a:buNone/>
            </a:pPr>
            <a:r>
              <a:rPr lang="en-US" sz="1800" dirty="0" smtClean="0"/>
              <a:t>	</a:t>
            </a:r>
          </a:p>
          <a:p>
            <a:pPr>
              <a:buNone/>
            </a:pPr>
            <a:r>
              <a:rPr lang="en-US" sz="1800" b="1" dirty="0" smtClean="0"/>
              <a:t>	</a:t>
            </a:r>
            <a:r>
              <a:rPr lang="en-US" sz="1800" b="1" u="sng" dirty="0" smtClean="0"/>
              <a:t>threats</a:t>
            </a:r>
            <a:r>
              <a:rPr lang="en-US" sz="1800" dirty="0"/>
              <a:t>				</a:t>
            </a:r>
            <a:r>
              <a:rPr lang="en-US" sz="1800" b="1" dirty="0" smtClean="0"/>
              <a:t> </a:t>
            </a:r>
            <a:r>
              <a:rPr lang="en-US" sz="1800" b="1" u="sng" dirty="0" smtClean="0"/>
              <a:t>Values</a:t>
            </a:r>
            <a:endParaRPr lang="en-US" sz="1800" b="1" dirty="0"/>
          </a:p>
          <a:p>
            <a:pPr>
              <a:buNone/>
            </a:pPr>
            <a:r>
              <a:rPr lang="en-US" sz="1800" dirty="0" smtClean="0"/>
              <a:t>	Insects, disease, </a:t>
            </a:r>
            <a:r>
              <a:rPr lang="en-US" sz="1800" dirty="0" err="1" smtClean="0"/>
              <a:t>invasives</a:t>
            </a:r>
            <a:r>
              <a:rPr lang="en-US" sz="1800" dirty="0"/>
              <a:t>	</a:t>
            </a:r>
            <a:r>
              <a:rPr lang="en-US" sz="1800" dirty="0" smtClean="0"/>
              <a:t>	</a:t>
            </a:r>
            <a:r>
              <a:rPr lang="en-US" sz="1800" dirty="0"/>
              <a:t>	</a:t>
            </a:r>
            <a:r>
              <a:rPr lang="en-US" sz="1800" dirty="0" smtClean="0"/>
              <a:t>Timber, fiber, carbon</a:t>
            </a:r>
          </a:p>
          <a:p>
            <a:pPr>
              <a:buNone/>
            </a:pPr>
            <a:r>
              <a:rPr lang="en-US" sz="1800" dirty="0"/>
              <a:t>	W</a:t>
            </a:r>
            <a:r>
              <a:rPr lang="en-US" sz="1800" dirty="0" smtClean="0"/>
              <a:t>ildfire</a:t>
            </a:r>
            <a:r>
              <a:rPr lang="en-US" sz="1800" dirty="0"/>
              <a:t>	</a:t>
            </a:r>
            <a:r>
              <a:rPr lang="en-US" sz="1800" dirty="0" smtClean="0"/>
              <a:t>			Water quality &amp; quantity</a:t>
            </a:r>
          </a:p>
          <a:p>
            <a:pPr>
              <a:buNone/>
            </a:pPr>
            <a:r>
              <a:rPr lang="en-US" sz="1800" dirty="0" smtClean="0"/>
              <a:t>						Species and habitats	             	</a:t>
            </a:r>
          </a:p>
          <a:p>
            <a:pPr>
              <a:buNone/>
            </a:pPr>
            <a:r>
              <a:rPr lang="en-US" sz="1800" dirty="0"/>
              <a:t>						</a:t>
            </a:r>
            <a:r>
              <a:rPr lang="en-US" sz="1800" dirty="0" smtClean="0"/>
              <a:t>Recreation</a:t>
            </a:r>
            <a:r>
              <a:rPr lang="en-US" sz="1800" dirty="0"/>
              <a:t>		</a:t>
            </a:r>
            <a:r>
              <a:rPr lang="en-US" sz="1800" dirty="0" smtClean="0"/>
              <a:t>         		</a:t>
            </a:r>
            <a:endParaRPr lang="en-US" sz="1800" dirty="0"/>
          </a:p>
          <a:p>
            <a:pPr>
              <a:buNone/>
            </a:pPr>
            <a:r>
              <a:rPr lang="en-US" sz="1800" dirty="0" smtClean="0"/>
              <a:t>      ______________________________________________________________________</a:t>
            </a:r>
            <a:endParaRPr lang="en-US" sz="1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3200" dirty="0" smtClean="0"/>
              <a:t>CCAMMO “Futures” Maps &amp; Data</a:t>
            </a:r>
            <a:endParaRPr lang="en-US" sz="3200" dirty="0"/>
          </a:p>
        </p:txBody>
      </p:sp>
      <p:sp>
        <p:nvSpPr>
          <p:cNvPr id="4" name="Content Placeholder 3"/>
          <p:cNvSpPr>
            <a:spLocks noGrp="1"/>
          </p:cNvSpPr>
          <p:nvPr>
            <p:ph idx="1"/>
          </p:nvPr>
        </p:nvSpPr>
        <p:spPr>
          <a:xfrm>
            <a:off x="457200" y="1371600"/>
            <a:ext cx="8382000" cy="5486400"/>
          </a:xfrm>
        </p:spPr>
        <p:txBody>
          <a:bodyPr>
            <a:normAutofit/>
          </a:bodyPr>
          <a:lstStyle/>
          <a:p>
            <a:pPr>
              <a:buNone/>
            </a:pPr>
            <a:r>
              <a:rPr lang="en-US" sz="2000" dirty="0" smtClean="0"/>
              <a:t>The maps use the same data and “cornerstone” scenarios developed for the Southern Forest Futures Project.  There are four cornerstones (A,B,C, and D) that use the A1B and B2 IPCC scenarios (assumptions described on following slide), assumptions of both high and low timber prices., and three GCM’s (CSIRO, Hadley, and MIROC).  </a:t>
            </a:r>
          </a:p>
          <a:p>
            <a:pPr>
              <a:buNone/>
            </a:pPr>
            <a:endParaRPr lang="en-US" sz="2000" dirty="0" smtClean="0"/>
          </a:p>
          <a:p>
            <a:pPr>
              <a:buNone/>
            </a:pPr>
            <a:r>
              <a:rPr lang="en-US" sz="2000" dirty="0" smtClean="0"/>
              <a:t>While none of the GCM’s should be viewed as producing “accurate” predictions, the MIROC produces the most extreme future climate scenarios (especially for temperature). </a:t>
            </a:r>
          </a:p>
          <a:p>
            <a:pPr>
              <a:buNone/>
            </a:pPr>
            <a:endParaRPr lang="en-US" sz="2000" dirty="0" smtClean="0"/>
          </a:p>
          <a:p>
            <a:pPr>
              <a:buNone/>
            </a:pPr>
            <a:r>
              <a:rPr lang="en-US" sz="2000" dirty="0" smtClean="0"/>
              <a:t>These maps provide a spatially explicit prediction of where changes  in climate and forest cover will be greatest, and where the most substantial changes are likely to co-occur.  When coupled with maps of other attributes (i.e., T&amp;E species, water supply watersheds, WUI, etc.) these maps can be used to (1) help identify the most vulnerable areas in the south , (2) identify areas to focus “case studies”.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mp_change_a1b_miroc32.gif"/>
          <p:cNvPicPr>
            <a:picLocks noChangeAspect="1"/>
          </p:cNvPicPr>
          <p:nvPr/>
        </p:nvPicPr>
        <p:blipFill>
          <a:blip r:embed="rId2" cstate="print"/>
          <a:stretch>
            <a:fillRect/>
          </a:stretch>
        </p:blipFill>
        <p:spPr>
          <a:xfrm>
            <a:off x="-152400" y="1447800"/>
            <a:ext cx="4610100" cy="3810000"/>
          </a:xfrm>
          <a:prstGeom prst="rect">
            <a:avLst/>
          </a:prstGeom>
        </p:spPr>
      </p:pic>
      <p:pic>
        <p:nvPicPr>
          <p:cNvPr id="5" name="Picture 4" descr="temp_change_a1b_miroc32.gif"/>
          <p:cNvPicPr>
            <a:picLocks noChangeAspect="1"/>
          </p:cNvPicPr>
          <p:nvPr/>
        </p:nvPicPr>
        <p:blipFill>
          <a:blip r:embed="rId3" cstate="print"/>
          <a:stretch>
            <a:fillRect/>
          </a:stretch>
        </p:blipFill>
        <p:spPr>
          <a:xfrm>
            <a:off x="4495800" y="1447800"/>
            <a:ext cx="4648200" cy="3810000"/>
          </a:xfrm>
          <a:prstGeom prst="rect">
            <a:avLst/>
          </a:prstGeom>
        </p:spPr>
      </p:pic>
      <p:sp>
        <p:nvSpPr>
          <p:cNvPr id="6" name="TextBox 5"/>
          <p:cNvSpPr txBox="1"/>
          <p:nvPr/>
        </p:nvSpPr>
        <p:spPr>
          <a:xfrm>
            <a:off x="685800" y="457200"/>
            <a:ext cx="2598660" cy="369332"/>
          </a:xfrm>
          <a:prstGeom prst="rect">
            <a:avLst/>
          </a:prstGeom>
          <a:noFill/>
        </p:spPr>
        <p:txBody>
          <a:bodyPr wrap="none" rtlCol="0">
            <a:spAutoFit/>
          </a:bodyPr>
          <a:lstStyle/>
          <a:p>
            <a:r>
              <a:rPr lang="en-US" dirty="0" smtClean="0"/>
              <a:t>Climate Change Scenarios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nge_forest_corner_A.gif"/>
          <p:cNvPicPr>
            <a:picLocks noChangeAspect="1"/>
          </p:cNvPicPr>
          <p:nvPr/>
        </p:nvPicPr>
        <p:blipFill>
          <a:blip r:embed="rId2" cstate="print"/>
          <a:stretch>
            <a:fillRect/>
          </a:stretch>
        </p:blipFill>
        <p:spPr>
          <a:xfrm>
            <a:off x="304800" y="228600"/>
            <a:ext cx="8534400" cy="6248400"/>
          </a:xfrm>
          <a:prstGeom prst="rect">
            <a:avLst/>
          </a:prstGeom>
        </p:spPr>
      </p:pic>
      <p:sp>
        <p:nvSpPr>
          <p:cNvPr id="5" name="TextBox 4"/>
          <p:cNvSpPr txBox="1"/>
          <p:nvPr/>
        </p:nvSpPr>
        <p:spPr>
          <a:xfrm>
            <a:off x="533400" y="1219200"/>
            <a:ext cx="1939955" cy="369332"/>
          </a:xfrm>
          <a:prstGeom prst="rect">
            <a:avLst/>
          </a:prstGeom>
          <a:noFill/>
        </p:spPr>
        <p:txBody>
          <a:bodyPr wrap="none" rtlCol="0">
            <a:spAutoFit/>
          </a:bodyPr>
          <a:lstStyle/>
          <a:p>
            <a:r>
              <a:rPr lang="en-US" dirty="0" smtClean="0"/>
              <a:t>High Timber Prices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_forest_corner_A.gif"/>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Why these data?</a:t>
            </a:r>
            <a:endParaRPr lang="en-US" dirty="0"/>
          </a:p>
        </p:txBody>
      </p:sp>
      <p:sp>
        <p:nvSpPr>
          <p:cNvPr id="3" name="Content Placeholder 2"/>
          <p:cNvSpPr>
            <a:spLocks noGrp="1"/>
          </p:cNvSpPr>
          <p:nvPr>
            <p:ph idx="1"/>
          </p:nvPr>
        </p:nvSpPr>
        <p:spPr/>
        <p:txBody>
          <a:bodyPr/>
          <a:lstStyle/>
          <a:p>
            <a:r>
              <a:rPr lang="en-US" dirty="0" smtClean="0"/>
              <a:t>Builds on the RPA Assessment data base</a:t>
            </a:r>
          </a:p>
          <a:p>
            <a:r>
              <a:rPr lang="en-US" dirty="0" smtClean="0"/>
              <a:t>Builds on the Futures Project</a:t>
            </a:r>
          </a:p>
          <a:p>
            <a:r>
              <a:rPr lang="en-US" dirty="0" smtClean="0"/>
              <a:t>Provides a rationale description of alternative futures</a:t>
            </a:r>
          </a:p>
          <a:p>
            <a:pPr>
              <a:buNone/>
            </a:pP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295400"/>
            <a:ext cx="7391400" cy="5632311"/>
          </a:xfrm>
          <a:prstGeom prst="rect">
            <a:avLst/>
          </a:prstGeom>
          <a:noFill/>
        </p:spPr>
        <p:txBody>
          <a:bodyPr wrap="square" rtlCol="0">
            <a:spAutoFit/>
          </a:bodyPr>
          <a:lstStyle/>
          <a:p>
            <a:r>
              <a:rPr lang="en-US" b="1" dirty="0" smtClean="0"/>
              <a:t>Vulnerability</a:t>
            </a:r>
            <a:r>
              <a:rPr lang="en-US" dirty="0" smtClean="0"/>
              <a:t>:  The susceptibility of an ecosystem to a stress or disturbance that invokes an undesirable change in structure or function.  The most vulnerable ecosystems have low resilience.</a:t>
            </a:r>
          </a:p>
          <a:p>
            <a:r>
              <a:rPr lang="en-US" dirty="0" smtClean="0"/>
              <a:t>	 • </a:t>
            </a:r>
            <a:r>
              <a:rPr lang="en-US" dirty="0" smtClean="0"/>
              <a:t>Vulnerability </a:t>
            </a:r>
            <a:r>
              <a:rPr lang="en-US" dirty="0" smtClean="0"/>
              <a:t>under current climate</a:t>
            </a:r>
          </a:p>
          <a:p>
            <a:r>
              <a:rPr lang="en-US" dirty="0" smtClean="0"/>
              <a:t>	 • Vulnerability under future climate and current management</a:t>
            </a:r>
          </a:p>
          <a:p>
            <a:r>
              <a:rPr lang="en-US" dirty="0" smtClean="0"/>
              <a:t>	 • Vulnerability under future climate and adaptive CC management</a:t>
            </a:r>
          </a:p>
          <a:p>
            <a:endParaRPr lang="en-US" dirty="0" smtClean="0"/>
          </a:p>
          <a:p>
            <a:r>
              <a:rPr lang="en-US" b="1" dirty="0" smtClean="0"/>
              <a:t>Risk:</a:t>
            </a:r>
            <a:r>
              <a:rPr lang="en-US" dirty="0" smtClean="0"/>
              <a:t>  The functional relationship between </a:t>
            </a:r>
            <a:r>
              <a:rPr lang="en-US" dirty="0" smtClean="0"/>
              <a:t>the consequences of ecological </a:t>
            </a:r>
            <a:r>
              <a:rPr lang="en-US" dirty="0" smtClean="0"/>
              <a:t>or economic outcomes and their relative frequency.</a:t>
            </a:r>
          </a:p>
          <a:p>
            <a:endParaRPr lang="en-US" dirty="0" smtClean="0"/>
          </a:p>
          <a:p>
            <a:r>
              <a:rPr lang="en-US" b="1" dirty="0" smtClean="0"/>
              <a:t>Mitigation:</a:t>
            </a:r>
            <a:r>
              <a:rPr lang="en-US" dirty="0" smtClean="0"/>
              <a:t>  Activities taken to reduce the severity of potential climate change, such as sequestering carbon.</a:t>
            </a:r>
          </a:p>
          <a:p>
            <a:endParaRPr lang="en-US" dirty="0" smtClean="0"/>
          </a:p>
          <a:p>
            <a:r>
              <a:rPr lang="en-US" b="1" dirty="0" smtClean="0"/>
              <a:t>Adaptation:</a:t>
            </a:r>
            <a:r>
              <a:rPr lang="en-US" dirty="0" smtClean="0"/>
              <a:t>  Actions taken to decrease the undesirable impacts of climate change, or that increase the positive impacts.</a:t>
            </a:r>
          </a:p>
          <a:p>
            <a:endParaRPr lang="en-US" dirty="0" smtClean="0"/>
          </a:p>
          <a:p>
            <a:r>
              <a:rPr lang="en-US" b="1" dirty="0" smtClean="0"/>
              <a:t>Resilience:  </a:t>
            </a:r>
            <a:r>
              <a:rPr lang="en-US" dirty="0" smtClean="0"/>
              <a:t>the magnitude of disturbance that can be absorbed before the system changes the structure, variables, and processes that control system behavior (also referred to as </a:t>
            </a:r>
            <a:r>
              <a:rPr lang="en-US" i="1" dirty="0" smtClean="0"/>
              <a:t>ecological resilience</a:t>
            </a:r>
            <a:r>
              <a:rPr lang="en-US" dirty="0" smtClean="0"/>
              <a:t>)</a:t>
            </a:r>
            <a:endParaRPr lang="en-US" b="1" dirty="0" smtClean="0"/>
          </a:p>
          <a:p>
            <a:endParaRPr lang="en-US" dirty="0" smtClean="0"/>
          </a:p>
        </p:txBody>
      </p:sp>
      <p:sp>
        <p:nvSpPr>
          <p:cNvPr id="5" name="TextBox 4"/>
          <p:cNvSpPr txBox="1"/>
          <p:nvPr/>
        </p:nvSpPr>
        <p:spPr>
          <a:xfrm>
            <a:off x="685800" y="457200"/>
            <a:ext cx="6388480" cy="461665"/>
          </a:xfrm>
          <a:prstGeom prst="rect">
            <a:avLst/>
          </a:prstGeom>
          <a:noFill/>
        </p:spPr>
        <p:txBody>
          <a:bodyPr wrap="none" rtlCol="0">
            <a:spAutoFit/>
          </a:bodyPr>
          <a:lstStyle/>
          <a:p>
            <a:r>
              <a:rPr lang="en-US" sz="2400" b="1" dirty="0" smtClean="0"/>
              <a:t>Common Definitions and Conceptual Framework</a:t>
            </a:r>
            <a:endParaRPr lang="en-US" sz="2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066800"/>
            <a:ext cx="8229600" cy="3992563"/>
          </a:xfrm>
        </p:spPr>
        <p:txBody>
          <a:bodyPr/>
          <a:lstStyle/>
          <a:p>
            <a:endParaRPr lang="en-US" dirty="0" smtClean="0"/>
          </a:p>
          <a:p>
            <a:pPr>
              <a:buNone/>
            </a:pPr>
            <a:r>
              <a:rPr lang="en-US" dirty="0" smtClean="0"/>
              <a:t> 	</a:t>
            </a:r>
          </a:p>
          <a:p>
            <a:pPr>
              <a:buNone/>
            </a:pPr>
            <a:r>
              <a:rPr lang="en-US" dirty="0" smtClean="0"/>
              <a:t>	</a:t>
            </a:r>
            <a:r>
              <a:rPr lang="en-US" b="1" dirty="0" smtClean="0">
                <a:solidFill>
                  <a:schemeClr val="tx2"/>
                </a:solidFill>
              </a:rPr>
              <a:t>Can forest management be designed to enhance the sustainability of southern forest ecosystems and their values under climate change?</a:t>
            </a:r>
            <a:endParaRPr lang="en-US" b="1" dirty="0">
              <a:solidFill>
                <a:schemeClr val="tx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How are we doing this?</a:t>
            </a:r>
            <a:endParaRPr lang="en-US" dirty="0"/>
          </a:p>
        </p:txBody>
      </p:sp>
      <p:sp>
        <p:nvSpPr>
          <p:cNvPr id="3" name="Content Placeholder 2"/>
          <p:cNvSpPr>
            <a:spLocks noGrp="1"/>
          </p:cNvSpPr>
          <p:nvPr>
            <p:ph idx="1"/>
          </p:nvPr>
        </p:nvSpPr>
        <p:spPr/>
        <p:txBody>
          <a:bodyPr>
            <a:normAutofit fontScale="92500" lnSpcReduction="20000"/>
          </a:bodyPr>
          <a:lstStyle/>
          <a:p>
            <a:pPr>
              <a:buNone/>
            </a:pPr>
            <a:endParaRPr lang="en-US" i="1" dirty="0" smtClean="0"/>
          </a:p>
          <a:p>
            <a:pPr>
              <a:buNone/>
            </a:pPr>
            <a:r>
              <a:rPr lang="en-US" i="1" dirty="0" smtClean="0"/>
              <a:t>	</a:t>
            </a:r>
            <a:r>
              <a:rPr lang="en-US" dirty="0" smtClean="0"/>
              <a:t>data</a:t>
            </a:r>
          </a:p>
          <a:p>
            <a:pPr>
              <a:buNone/>
            </a:pPr>
            <a:r>
              <a:rPr lang="en-US" i="1" dirty="0" smtClean="0"/>
              <a:t>	</a:t>
            </a:r>
            <a:r>
              <a:rPr lang="en-US" dirty="0" smtClean="0"/>
              <a:t>models</a:t>
            </a:r>
          </a:p>
          <a:p>
            <a:pPr>
              <a:buNone/>
            </a:pPr>
            <a:r>
              <a:rPr lang="en-US" i="1" dirty="0" smtClean="0"/>
              <a:t>	</a:t>
            </a:r>
            <a:r>
              <a:rPr lang="en-US" dirty="0" smtClean="0"/>
              <a:t>synthesis</a:t>
            </a:r>
          </a:p>
          <a:p>
            <a:pPr>
              <a:buNone/>
            </a:pPr>
            <a:r>
              <a:rPr lang="en-US" dirty="0" smtClean="0"/>
              <a:t>	</a:t>
            </a:r>
            <a:r>
              <a:rPr lang="en-US" b="1" dirty="0" smtClean="0"/>
              <a:t>expert knowledge</a:t>
            </a:r>
          </a:p>
          <a:p>
            <a:pPr>
              <a:buNone/>
            </a:pPr>
            <a:endParaRPr lang="en-US" dirty="0" smtClean="0"/>
          </a:p>
          <a:p>
            <a:pPr>
              <a:buNone/>
            </a:pPr>
            <a:r>
              <a:rPr lang="en-US" dirty="0" smtClean="0"/>
              <a:t>	</a:t>
            </a:r>
            <a:r>
              <a:rPr lang="en-US" i="1" dirty="0" smtClean="0"/>
              <a:t>case study examples….</a:t>
            </a:r>
          </a:p>
          <a:p>
            <a:pPr>
              <a:buNone/>
            </a:pPr>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6"/>
          <p:cNvGraphicFramePr>
            <a:graphicFrameLocks noChangeAspect="1"/>
          </p:cNvGraphicFramePr>
          <p:nvPr/>
        </p:nvGraphicFramePr>
        <p:xfrm>
          <a:off x="0" y="457200"/>
          <a:ext cx="4411662" cy="3208629"/>
        </p:xfrm>
        <a:graphic>
          <a:graphicData uri="http://schemas.openxmlformats.org/presentationml/2006/ole">
            <p:oleObj spid="_x0000_s3074" name="SPW 11.0 Graph" r:id="rId3" imgW="5021640" imgH="3998520" progId="">
              <p:embed/>
            </p:oleObj>
          </a:graphicData>
        </a:graphic>
      </p:graphicFrame>
      <p:graphicFrame>
        <p:nvGraphicFramePr>
          <p:cNvPr id="3" name="Object 2"/>
          <p:cNvGraphicFramePr>
            <a:graphicFrameLocks noChangeAspect="1"/>
          </p:cNvGraphicFramePr>
          <p:nvPr/>
        </p:nvGraphicFramePr>
        <p:xfrm>
          <a:off x="4247658" y="3352800"/>
          <a:ext cx="4896342" cy="3505200"/>
        </p:xfrm>
        <a:graphic>
          <a:graphicData uri="http://schemas.openxmlformats.org/presentationml/2006/ole">
            <p:oleObj spid="_x0000_s3075" name="SPW 11.0 Graph" r:id="rId4" imgW="5038560" imgH="3998520" progId="">
              <p:embed/>
            </p:oleObj>
          </a:graphicData>
        </a:graphic>
      </p:graphicFrame>
      <p:pic>
        <p:nvPicPr>
          <p:cNvPr id="4" name="Picture 6"/>
          <p:cNvPicPr>
            <a:picLocks noChangeAspect="1" noChangeArrowheads="1"/>
          </p:cNvPicPr>
          <p:nvPr/>
        </p:nvPicPr>
        <p:blipFill>
          <a:blip r:embed="rId5" cstate="print"/>
          <a:srcRect b="2750"/>
          <a:stretch>
            <a:fillRect/>
          </a:stretch>
        </p:blipFill>
        <p:spPr bwMode="auto">
          <a:xfrm>
            <a:off x="381000" y="3810000"/>
            <a:ext cx="3657600" cy="2819400"/>
          </a:xfrm>
          <a:prstGeom prst="rect">
            <a:avLst/>
          </a:prstGeom>
          <a:noFill/>
          <a:ln w="50800">
            <a:solidFill>
              <a:schemeClr val="tx1"/>
            </a:solidFill>
            <a:miter lim="800000"/>
            <a:headEnd/>
            <a:tailEnd/>
          </a:ln>
        </p:spPr>
      </p:pic>
      <p:pic>
        <p:nvPicPr>
          <p:cNvPr id="5" name="Picture 5" descr="Picture1"/>
          <p:cNvPicPr>
            <a:picLocks noChangeAspect="1" noChangeArrowheads="1"/>
          </p:cNvPicPr>
          <p:nvPr/>
        </p:nvPicPr>
        <p:blipFill>
          <a:blip r:embed="rId6" cstate="print"/>
          <a:srcRect l="8833" t="4994" r="8833" b="4994"/>
          <a:stretch>
            <a:fillRect/>
          </a:stretch>
        </p:blipFill>
        <p:spPr bwMode="auto">
          <a:xfrm>
            <a:off x="5257800" y="990600"/>
            <a:ext cx="3005138" cy="2438400"/>
          </a:xfrm>
          <a:prstGeom prst="rect">
            <a:avLst/>
          </a:prstGeom>
          <a:noFill/>
          <a:ln w="50800">
            <a:solidFill>
              <a:schemeClr val="tx1"/>
            </a:solidFill>
            <a:miter lim="800000"/>
            <a:headEnd/>
            <a:tailEnd/>
          </a:ln>
        </p:spPr>
      </p:pic>
      <p:sp>
        <p:nvSpPr>
          <p:cNvPr id="6" name="TextBox 5"/>
          <p:cNvSpPr txBox="1"/>
          <p:nvPr/>
        </p:nvSpPr>
        <p:spPr>
          <a:xfrm>
            <a:off x="381000" y="0"/>
            <a:ext cx="7901009" cy="707886"/>
          </a:xfrm>
          <a:prstGeom prst="rect">
            <a:avLst/>
          </a:prstGeom>
          <a:noFill/>
        </p:spPr>
        <p:txBody>
          <a:bodyPr wrap="none" rtlCol="0">
            <a:spAutoFit/>
          </a:bodyPr>
          <a:lstStyle/>
          <a:p>
            <a:r>
              <a:rPr lang="en-US" sz="2000" dirty="0" smtClean="0"/>
              <a:t>Long-term data from experimental watersheds can be used to examine </a:t>
            </a:r>
          </a:p>
          <a:p>
            <a:r>
              <a:rPr lang="en-US" sz="2000" dirty="0" smtClean="0"/>
              <a:t>Interactions between climate change and forest management options…</a:t>
            </a:r>
            <a:endParaRPr lang="en-US" sz="2000" dirty="0"/>
          </a:p>
        </p:txBody>
      </p:sp>
      <p:sp>
        <p:nvSpPr>
          <p:cNvPr id="7" name="TextBox 6"/>
          <p:cNvSpPr txBox="1"/>
          <p:nvPr/>
        </p:nvSpPr>
        <p:spPr>
          <a:xfrm>
            <a:off x="533400" y="914400"/>
            <a:ext cx="1371337" cy="369332"/>
          </a:xfrm>
          <a:prstGeom prst="rect">
            <a:avLst/>
          </a:prstGeom>
          <a:noFill/>
        </p:spPr>
        <p:txBody>
          <a:bodyPr wrap="none" rtlCol="0">
            <a:spAutoFit/>
          </a:bodyPr>
          <a:lstStyle/>
          <a:p>
            <a:r>
              <a:rPr lang="en-US" dirty="0" smtClean="0">
                <a:solidFill>
                  <a:schemeClr val="tx2"/>
                </a:solidFill>
              </a:rPr>
              <a:t>temperature</a:t>
            </a:r>
            <a:endParaRPr lang="en-US" dirty="0">
              <a:solidFill>
                <a:schemeClr val="tx2"/>
              </a:solidFill>
            </a:endParaRPr>
          </a:p>
        </p:txBody>
      </p:sp>
      <p:sp>
        <p:nvSpPr>
          <p:cNvPr id="8" name="TextBox 7"/>
          <p:cNvSpPr txBox="1"/>
          <p:nvPr/>
        </p:nvSpPr>
        <p:spPr>
          <a:xfrm>
            <a:off x="4876800" y="3810000"/>
            <a:ext cx="1380571" cy="369332"/>
          </a:xfrm>
          <a:prstGeom prst="rect">
            <a:avLst/>
          </a:prstGeom>
          <a:noFill/>
        </p:spPr>
        <p:txBody>
          <a:bodyPr wrap="none" rtlCol="0">
            <a:spAutoFit/>
          </a:bodyPr>
          <a:lstStyle/>
          <a:p>
            <a:r>
              <a:rPr lang="en-US" dirty="0" smtClean="0">
                <a:solidFill>
                  <a:schemeClr val="tx2"/>
                </a:solidFill>
              </a:rPr>
              <a:t>precipitation</a:t>
            </a:r>
            <a:endParaRPr lang="en-US" dirty="0">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066800"/>
            <a:ext cx="8229600" cy="3992563"/>
          </a:xfrm>
        </p:spPr>
        <p:txBody>
          <a:bodyPr/>
          <a:lstStyle/>
          <a:p>
            <a:endParaRPr lang="en-US" dirty="0" smtClean="0"/>
          </a:p>
          <a:p>
            <a:pPr>
              <a:buNone/>
            </a:pPr>
            <a:r>
              <a:rPr lang="en-US" dirty="0" smtClean="0"/>
              <a:t> 	</a:t>
            </a:r>
          </a:p>
          <a:p>
            <a:pPr>
              <a:buNone/>
            </a:pPr>
            <a:r>
              <a:rPr lang="en-US" dirty="0" smtClean="0"/>
              <a:t>	</a:t>
            </a:r>
            <a:r>
              <a:rPr lang="en-US" b="1" dirty="0" smtClean="0">
                <a:solidFill>
                  <a:schemeClr val="tx2"/>
                </a:solidFill>
              </a:rPr>
              <a:t>Can forest management be designed to enhance the sustainability of southern forest ecosystems and their values under climate change?</a:t>
            </a:r>
            <a:endParaRPr lang="en-US" b="1" dirty="0">
              <a:solidFill>
                <a:schemeClr val="tx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52400" y="0"/>
            <a:ext cx="8839200" cy="1421928"/>
          </a:xfrm>
          <a:prstGeom prst="rect">
            <a:avLst/>
          </a:prstGeom>
          <a:noFill/>
          <a:ln w="9525">
            <a:noFill/>
            <a:miter lim="800000"/>
            <a:headEnd/>
            <a:tailEnd/>
          </a:ln>
        </p:spPr>
        <p:txBody>
          <a:bodyPr wrap="square">
            <a:spAutoFit/>
          </a:bodyPr>
          <a:lstStyle/>
          <a:p>
            <a:pPr marL="342900" indent="-342900" eaLnBrk="1" hangingPunct="1">
              <a:lnSpc>
                <a:spcPct val="90000"/>
              </a:lnSpc>
              <a:spcBef>
                <a:spcPts val="600"/>
              </a:spcBef>
              <a:spcAft>
                <a:spcPts val="1000"/>
              </a:spcAft>
              <a:buClr>
                <a:srgbClr val="4D4D4D"/>
              </a:buClr>
              <a:buSzPct val="80000"/>
              <a:defRPr/>
            </a:pPr>
            <a:r>
              <a:rPr lang="en-US" sz="3200" i="1" kern="0" dirty="0" smtClean="0">
                <a:solidFill>
                  <a:srgbClr val="0070C0"/>
                </a:solidFill>
                <a:latin typeface="Calibri" pitchFamily="34" charset="0"/>
              </a:rPr>
              <a:t>	</a:t>
            </a:r>
            <a:r>
              <a:rPr lang="en-US" sz="3200" b="1" i="1" kern="0" dirty="0" smtClean="0">
                <a:solidFill>
                  <a:srgbClr val="0070C0"/>
                </a:solidFill>
                <a:latin typeface="Calibri" pitchFamily="34" charset="0"/>
              </a:rPr>
              <a:t>In the Appalachian-Cumberland eco-region, management </a:t>
            </a:r>
            <a:r>
              <a:rPr lang="en-US" sz="3200" b="1" i="1" kern="0" dirty="0">
                <a:solidFill>
                  <a:srgbClr val="0070C0"/>
                </a:solidFill>
                <a:latin typeface="Calibri" pitchFamily="34" charset="0"/>
              </a:rPr>
              <a:t>actions can mitigate or exacerbate climate change impacts on </a:t>
            </a:r>
            <a:r>
              <a:rPr lang="en-US" sz="3200" b="1" i="1" kern="0" dirty="0" smtClean="0">
                <a:solidFill>
                  <a:srgbClr val="0070C0"/>
                </a:solidFill>
                <a:latin typeface="Calibri" pitchFamily="34" charset="0"/>
              </a:rPr>
              <a:t>water </a:t>
            </a:r>
            <a:r>
              <a:rPr lang="en-US" sz="3200" b="1" i="1" kern="0" dirty="0">
                <a:solidFill>
                  <a:srgbClr val="0070C0"/>
                </a:solidFill>
                <a:latin typeface="Calibri" pitchFamily="34" charset="0"/>
              </a:rPr>
              <a:t>quantity</a:t>
            </a:r>
          </a:p>
        </p:txBody>
      </p:sp>
      <p:sp>
        <p:nvSpPr>
          <p:cNvPr id="3" name="Rectangle 4"/>
          <p:cNvSpPr txBox="1">
            <a:spLocks noChangeArrowheads="1"/>
          </p:cNvSpPr>
          <p:nvPr/>
        </p:nvSpPr>
        <p:spPr>
          <a:xfrm>
            <a:off x="152400" y="1447800"/>
            <a:ext cx="3962400" cy="4525962"/>
          </a:xfrm>
          <a:prstGeom prst="rect">
            <a:avLst/>
          </a:prstGeom>
          <a:noFill/>
        </p:spPr>
        <p:txBody>
          <a:bodyPr/>
          <a:lstStyle/>
          <a:p>
            <a:pPr marL="342900" marR="0" lvl="0" indent="-342900" algn="l" defTabSz="914400" rtl="0" eaLnBrk="1" fontAlgn="auto" latinLnBrk="0" hangingPunct="1">
              <a:lnSpc>
                <a:spcPct val="100000"/>
              </a:lnSpc>
              <a:spcBef>
                <a:spcPct val="0"/>
              </a:spcBef>
              <a:spcAft>
                <a:spcPts val="800"/>
              </a:spcAft>
              <a:buClr>
                <a:srgbClr val="4D4D4D"/>
              </a:buClr>
              <a:buSzPct val="85000"/>
              <a:buFont typeface="Wingdings" pitchFamily="2" charset="2"/>
              <a:buNone/>
              <a:tabLst/>
              <a:defRPr/>
            </a:pPr>
            <a:endParaRPr kumimoji="0" lang="en-US" sz="2000" b="0" i="0" u="none" strike="noStrike" kern="1200" cap="none" spc="0" normalizeH="0" baseline="0" noProof="0" smtClean="0">
              <a:ln>
                <a:noFill/>
              </a:ln>
              <a:solidFill>
                <a:schemeClr val="tx1"/>
              </a:solidFill>
              <a:effectLst/>
              <a:uLnTx/>
              <a:uFillTx/>
              <a:latin typeface="Calibri" pitchFamily="34" charset="0"/>
              <a:ea typeface="+mn-ea"/>
              <a:cs typeface="+mn-cs"/>
            </a:endParaRPr>
          </a:p>
          <a:p>
            <a:pPr marL="342900" marR="0" lvl="0" indent="-342900" algn="l" defTabSz="914400" rtl="0" eaLnBrk="1" fontAlgn="auto" latinLnBrk="0" hangingPunct="1">
              <a:lnSpc>
                <a:spcPct val="100000"/>
              </a:lnSpc>
              <a:spcBef>
                <a:spcPct val="10000"/>
              </a:spcBef>
              <a:spcAft>
                <a:spcPct val="50000"/>
              </a:spcAft>
              <a:buClr>
                <a:srgbClr val="4D4D4D"/>
              </a:buClr>
              <a:buSzPct val="85000"/>
              <a:buFont typeface="Wingdings" pitchFamily="2" charset="2"/>
              <a:buNone/>
              <a:tabLst/>
              <a:defRPr/>
            </a:pPr>
            <a:endParaRPr kumimoji="0" lang="en-US" sz="2000" b="0" i="1" u="none" strike="noStrike" kern="1200" cap="none" spc="0" normalizeH="0" baseline="0" noProof="0" smtClean="0">
              <a:ln>
                <a:noFill/>
              </a:ln>
              <a:solidFill>
                <a:schemeClr val="tx1"/>
              </a:solidFill>
              <a:effectLst/>
              <a:uLnTx/>
              <a:uFillTx/>
              <a:latin typeface="Calibri" pitchFamily="34" charset="0"/>
              <a:ea typeface="+mn-ea"/>
              <a:cs typeface="+mn-cs"/>
            </a:endParaRPr>
          </a:p>
          <a:p>
            <a:pPr marL="342900" marR="0" lvl="0" indent="-342900" algn="l" defTabSz="914400" rtl="0" eaLnBrk="1" fontAlgn="auto" latinLnBrk="0" hangingPunct="1">
              <a:lnSpc>
                <a:spcPct val="100000"/>
              </a:lnSpc>
              <a:spcBef>
                <a:spcPct val="10000"/>
              </a:spcBef>
              <a:spcAft>
                <a:spcPct val="50000"/>
              </a:spcAft>
              <a:buClr>
                <a:srgbClr val="4D4D4D"/>
              </a:buClr>
              <a:buSzPct val="85000"/>
              <a:buFont typeface="Wingdings" pitchFamily="2" charset="2"/>
              <a:buChar char="§"/>
              <a:tabLst/>
              <a:defRPr/>
            </a:pPr>
            <a:endPar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graphicFrame>
        <p:nvGraphicFramePr>
          <p:cNvPr id="4" name="Object 2"/>
          <p:cNvGraphicFramePr>
            <a:graphicFrameLocks noChangeAspect="1"/>
          </p:cNvGraphicFramePr>
          <p:nvPr/>
        </p:nvGraphicFramePr>
        <p:xfrm>
          <a:off x="3581400" y="1325563"/>
          <a:ext cx="5868987" cy="5532437"/>
        </p:xfrm>
        <a:graphic>
          <a:graphicData uri="http://schemas.openxmlformats.org/presentationml/2006/ole">
            <p:oleObj spid="_x0000_s1026" name="SPW 11.0 Graph" r:id="rId3" imgW="4509000" imgH="4249800" progId="">
              <p:embed/>
            </p:oleObj>
          </a:graphicData>
        </a:graphic>
      </p:graphicFrame>
      <p:sp>
        <p:nvSpPr>
          <p:cNvPr id="5" name="Rectangle 8"/>
          <p:cNvSpPr txBox="1">
            <a:spLocks noChangeArrowheads="1"/>
          </p:cNvSpPr>
          <p:nvPr/>
        </p:nvSpPr>
        <p:spPr bwMode="auto">
          <a:xfrm>
            <a:off x="381000" y="1447800"/>
            <a:ext cx="3810000" cy="4648200"/>
          </a:xfrm>
          <a:prstGeom prst="rect">
            <a:avLst/>
          </a:prstGeom>
          <a:noFill/>
          <a:ln w="9525">
            <a:noFill/>
            <a:miter lim="800000"/>
            <a:headEnd/>
            <a:tailEnd/>
          </a:ln>
          <a:effectLst/>
        </p:spPr>
        <p:txBody>
          <a:bodyPr/>
          <a:lstStyle/>
          <a:p>
            <a:pPr marL="342900" indent="-342900" eaLnBrk="1" hangingPunct="1">
              <a:lnSpc>
                <a:spcPct val="90000"/>
              </a:lnSpc>
              <a:spcBef>
                <a:spcPts val="600"/>
              </a:spcBef>
              <a:spcAft>
                <a:spcPts val="1000"/>
              </a:spcAft>
              <a:buClr>
                <a:srgbClr val="4D4D4D"/>
              </a:buClr>
              <a:buSzPct val="80000"/>
              <a:buFont typeface="Wingdings" pitchFamily="2" charset="2"/>
              <a:buChar char="§"/>
              <a:defRPr/>
            </a:pPr>
            <a:endParaRPr lang="en-US" sz="2000" kern="0" dirty="0">
              <a:latin typeface="Calibri" pitchFamily="34" charset="0"/>
            </a:endParaRPr>
          </a:p>
        </p:txBody>
      </p:sp>
      <p:sp>
        <p:nvSpPr>
          <p:cNvPr id="6" name="Rectangle 8"/>
          <p:cNvSpPr txBox="1">
            <a:spLocks noChangeArrowheads="1"/>
          </p:cNvSpPr>
          <p:nvPr/>
        </p:nvSpPr>
        <p:spPr bwMode="auto">
          <a:xfrm>
            <a:off x="2667000" y="2895600"/>
            <a:ext cx="3810000" cy="4648200"/>
          </a:xfrm>
          <a:prstGeom prst="rect">
            <a:avLst/>
          </a:prstGeom>
          <a:noFill/>
          <a:ln w="9525">
            <a:noFill/>
            <a:miter lim="800000"/>
            <a:headEnd/>
            <a:tailEnd/>
          </a:ln>
          <a:effectLst/>
        </p:spPr>
        <p:txBody>
          <a:bodyPr/>
          <a:lstStyle/>
          <a:p>
            <a:pPr marL="342900" indent="-342900" eaLnBrk="1" hangingPunct="1">
              <a:lnSpc>
                <a:spcPct val="90000"/>
              </a:lnSpc>
              <a:spcBef>
                <a:spcPts val="600"/>
              </a:spcBef>
              <a:spcAft>
                <a:spcPts val="1000"/>
              </a:spcAft>
              <a:buClr>
                <a:srgbClr val="4D4D4D"/>
              </a:buClr>
              <a:buSzPct val="80000"/>
              <a:defRPr/>
            </a:pPr>
            <a:endParaRPr lang="en-US" sz="2000" kern="0" dirty="0">
              <a:latin typeface="Calibri" pitchFamily="34" charset="0"/>
            </a:endParaRPr>
          </a:p>
        </p:txBody>
      </p:sp>
      <p:sp>
        <p:nvSpPr>
          <p:cNvPr id="7" name="Rectangle 8"/>
          <p:cNvSpPr txBox="1">
            <a:spLocks noChangeArrowheads="1"/>
          </p:cNvSpPr>
          <p:nvPr/>
        </p:nvSpPr>
        <p:spPr bwMode="auto">
          <a:xfrm>
            <a:off x="381000" y="1447800"/>
            <a:ext cx="3810000" cy="4648200"/>
          </a:xfrm>
          <a:prstGeom prst="rect">
            <a:avLst/>
          </a:prstGeom>
          <a:noFill/>
          <a:ln w="9525">
            <a:noFill/>
            <a:miter lim="800000"/>
            <a:headEnd/>
            <a:tailEnd/>
          </a:ln>
          <a:effectLst/>
        </p:spPr>
        <p:txBody>
          <a:bodyPr/>
          <a:lstStyle/>
          <a:p>
            <a:pPr marL="342900" indent="-342900" eaLnBrk="1" hangingPunct="1">
              <a:lnSpc>
                <a:spcPct val="90000"/>
              </a:lnSpc>
              <a:spcBef>
                <a:spcPts val="600"/>
              </a:spcBef>
              <a:spcAft>
                <a:spcPts val="1000"/>
              </a:spcAft>
              <a:buClr>
                <a:srgbClr val="4D4D4D"/>
              </a:buClr>
              <a:buSzPct val="80000"/>
              <a:defRPr/>
            </a:pPr>
            <a:endParaRPr lang="en-US" sz="2000" kern="0" dirty="0">
              <a:latin typeface="Calibri" pitchFamily="34" charset="0"/>
            </a:endParaRPr>
          </a:p>
        </p:txBody>
      </p:sp>
      <p:sp>
        <p:nvSpPr>
          <p:cNvPr id="8" name="TextBox 7"/>
          <p:cNvSpPr txBox="1"/>
          <p:nvPr/>
        </p:nvSpPr>
        <p:spPr>
          <a:xfrm>
            <a:off x="228600" y="2362200"/>
            <a:ext cx="2836161" cy="2308324"/>
          </a:xfrm>
          <a:prstGeom prst="rect">
            <a:avLst/>
          </a:prstGeom>
          <a:noFill/>
        </p:spPr>
        <p:txBody>
          <a:bodyPr wrap="none" rtlCol="0">
            <a:spAutoFit/>
          </a:bodyPr>
          <a:lstStyle/>
          <a:p>
            <a:r>
              <a:rPr lang="en-US" dirty="0" smtClean="0"/>
              <a:t>Applied models based on</a:t>
            </a:r>
          </a:p>
          <a:p>
            <a:r>
              <a:rPr lang="en-US" dirty="0" smtClean="0"/>
              <a:t>historical data to future </a:t>
            </a:r>
          </a:p>
          <a:p>
            <a:r>
              <a:rPr lang="en-US" dirty="0" smtClean="0"/>
              <a:t>climate (dry and wet)</a:t>
            </a:r>
          </a:p>
          <a:p>
            <a:r>
              <a:rPr lang="en-US" dirty="0" smtClean="0"/>
              <a:t>scenarios</a:t>
            </a:r>
          </a:p>
          <a:p>
            <a:endParaRPr lang="en-US" dirty="0" smtClean="0"/>
          </a:p>
          <a:p>
            <a:r>
              <a:rPr lang="en-US" dirty="0" smtClean="0"/>
              <a:t>Pattern of response </a:t>
            </a:r>
          </a:p>
          <a:p>
            <a:r>
              <a:rPr lang="en-US" dirty="0" smtClean="0"/>
              <a:t>comparable to retrospective</a:t>
            </a:r>
          </a:p>
          <a:p>
            <a:r>
              <a:rPr lang="en-US" dirty="0" smtClean="0"/>
              <a:t>analyses.</a:t>
            </a:r>
            <a:endParaRPr lang="en-US" dirty="0"/>
          </a:p>
        </p:txBody>
      </p:sp>
      <p:sp>
        <p:nvSpPr>
          <p:cNvPr id="9" name="TextBox 8"/>
          <p:cNvSpPr txBox="1"/>
          <p:nvPr/>
        </p:nvSpPr>
        <p:spPr>
          <a:xfrm>
            <a:off x="304800" y="6248400"/>
            <a:ext cx="3379387" cy="369332"/>
          </a:xfrm>
          <a:prstGeom prst="rect">
            <a:avLst/>
          </a:prstGeom>
          <a:noFill/>
        </p:spPr>
        <p:txBody>
          <a:bodyPr wrap="none" rtlCol="0">
            <a:spAutoFit/>
          </a:bodyPr>
          <a:lstStyle/>
          <a:p>
            <a:r>
              <a:rPr lang="en-US" dirty="0" smtClean="0"/>
              <a:t>Ford et al. (accepted in </a:t>
            </a:r>
            <a:r>
              <a:rPr lang="en-US" i="1" dirty="0" smtClean="0"/>
              <a:t>Ecol. App.)</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hidden"/>
                                      </p:to>
                                    </p:set>
                                  </p:childTnLst>
                                </p:cTn>
                              </p:par>
                              <p:par>
                                <p:cTn id="7" presetID="1" presetClass="entr" presetSubtype="0" fill="hold" nodeType="withEffect" nodePh="1">
                                  <p:stCondLst>
                                    <p:cond delay="0"/>
                                  </p:stCondLst>
                                  <p:endCondLst>
                                    <p:cond evt="begin" delay="0">
                                      <p:tn val="7"/>
                                    </p:cond>
                                  </p:end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nodePh="1">
                                  <p:stCondLst>
                                    <p:cond delay="0"/>
                                  </p:stCondLst>
                                  <p:endCondLst>
                                    <p:cond evt="begin" delay="0">
                                      <p:tn val="11"/>
                                    </p:cond>
                                  </p:endCondLst>
                                  <p:childTnLst>
                                    <p:set>
                                      <p:cBhvr>
                                        <p:cTn id="12" dur="1" fill="hold">
                                          <p:stCondLst>
                                            <p:cond delay="0"/>
                                          </p:stCondLst>
                                        </p:cTn>
                                        <p:tgtEl>
                                          <p:spTgt spid="5">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nodePh="1">
                                  <p:stCondLst>
                                    <p:cond delay="0"/>
                                  </p:stCondLst>
                                  <p:endCondLst>
                                    <p:cond evt="begin" delay="0">
                                      <p:tn val="15"/>
                                    </p:cond>
                                  </p:end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3505200"/>
          <a:ext cx="7848600" cy="2724548"/>
        </p:xfrm>
        <a:graphic>
          <a:graphicData uri="http://schemas.openxmlformats.org/drawingml/2006/table">
            <a:tbl>
              <a:tblPr/>
              <a:tblGrid>
                <a:gridCol w="2743200"/>
                <a:gridCol w="1276350"/>
                <a:gridCol w="1276350"/>
                <a:gridCol w="1276350"/>
                <a:gridCol w="1276350"/>
              </a:tblGrid>
              <a:tr h="238125">
                <a:tc>
                  <a:txBody>
                    <a:bodyPr/>
                    <a:lstStyle/>
                    <a:p>
                      <a:pPr algn="l" fontAlgn="b"/>
                      <a:endParaRPr lang="en-US" sz="2000" b="0" i="0" u="none" strike="noStrike" dirty="0">
                        <a:solidFill>
                          <a:srgbClr val="000000"/>
                        </a:solidFill>
                        <a:latin typeface="Calibr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en-US" sz="2000" b="0" i="0" u="none" strike="noStrike" dirty="0">
                          <a:solidFill>
                            <a:srgbClr val="000000"/>
                          </a:solidFill>
                          <a:latin typeface="Calibri" pitchFamily="34" charset="0"/>
                        </a:rPr>
                        <a:t>Drought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pPr algn="ctr" fontAlgn="b"/>
                      <a:r>
                        <a:rPr lang="en-US" sz="2000" b="0" i="0" u="none" strike="noStrike" dirty="0" smtClean="0">
                          <a:solidFill>
                            <a:srgbClr val="000000"/>
                          </a:solidFill>
                          <a:latin typeface="Calibri" pitchFamily="34" charset="0"/>
                        </a:rPr>
                        <a:t>Precipitation</a:t>
                      </a:r>
                    </a:p>
                    <a:p>
                      <a:pPr algn="ctr" fontAlgn="b"/>
                      <a:r>
                        <a:rPr lang="en-US" sz="2000" b="0" i="0" u="none" strike="noStrike" dirty="0" smtClean="0">
                          <a:solidFill>
                            <a:srgbClr val="000000"/>
                          </a:solidFill>
                          <a:latin typeface="Calibri" pitchFamily="34" charset="0"/>
                        </a:rPr>
                        <a:t>Excess</a:t>
                      </a:r>
                      <a:endParaRPr lang="en-US" sz="2000" b="0" i="0" u="none" strike="noStrike" dirty="0">
                        <a:solidFill>
                          <a:srgbClr val="000000"/>
                        </a:solidFill>
                        <a:latin typeface="Calibr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r h="382986">
                <a:tc>
                  <a:txBody>
                    <a:bodyPr/>
                    <a:lstStyle/>
                    <a:p>
                      <a:pPr algn="l" fontAlgn="b"/>
                      <a:endParaRPr lang="en-US" sz="2000" b="0" i="0" u="none" strike="noStrike" dirty="0">
                        <a:solidFill>
                          <a:srgbClr val="000000"/>
                        </a:solidFill>
                        <a:latin typeface="Calibr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latin typeface="Calibri" pitchFamily="34" charset="0"/>
                        </a:rPr>
                        <a:t>Exacerbates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latin typeface="Calibri" pitchFamily="34" charset="0"/>
                        </a:rPr>
                        <a:t>Mitigates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latin typeface="Calibri" pitchFamily="34" charset="0"/>
                        </a:rPr>
                        <a:t>Exacerbates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latin typeface="Calibri" pitchFamily="34" charset="0"/>
                        </a:rPr>
                        <a:t>Mitigates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1548">
                <a:tc>
                  <a:txBody>
                    <a:bodyPr/>
                    <a:lstStyle/>
                    <a:p>
                      <a:pPr algn="r" fontAlgn="b"/>
                      <a:r>
                        <a:rPr lang="en-US" sz="2000" b="0" i="0" u="none" strike="noStrike" dirty="0">
                          <a:solidFill>
                            <a:srgbClr val="000000"/>
                          </a:solidFill>
                          <a:latin typeface="Calibri" pitchFamily="34" charset="0"/>
                        </a:rPr>
                        <a:t>Spp. </a:t>
                      </a:r>
                      <a:r>
                        <a:rPr lang="en-US" sz="2000" b="0" i="0" u="none" strike="noStrike" dirty="0" smtClean="0">
                          <a:solidFill>
                            <a:srgbClr val="000000"/>
                          </a:solidFill>
                          <a:latin typeface="Calibri" pitchFamily="34" charset="0"/>
                        </a:rPr>
                        <a:t>conversion</a:t>
                      </a:r>
                      <a:endParaRPr lang="en-US" sz="2000" b="0" i="0" u="none" strike="noStrike" dirty="0">
                        <a:solidFill>
                          <a:srgbClr val="000000"/>
                        </a:solidFill>
                        <a:latin typeface="Calibr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Font typeface="Wingdings" pitchFamily="2" charset="2"/>
                        <a:buChar char="ü"/>
                      </a:pPr>
                      <a:r>
                        <a:rPr lang="en-US" sz="2000" b="0" i="0" u="none" strike="noStrike" dirty="0" smtClean="0">
                          <a:solidFill>
                            <a:srgbClr val="C00000"/>
                          </a:solidFill>
                          <a:latin typeface="Calibri" pitchFamily="34" charset="0"/>
                        </a:rPr>
                        <a:t> </a:t>
                      </a:r>
                      <a:endParaRPr lang="en-US" sz="2000" b="0" i="0" u="none" strike="noStrike" dirty="0">
                        <a:solidFill>
                          <a:srgbClr val="C00000"/>
                        </a:solidFill>
                        <a:latin typeface="Calibr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000" b="0" i="0" u="none" strike="noStrike" dirty="0">
                        <a:solidFill>
                          <a:srgbClr val="000000"/>
                        </a:solidFill>
                        <a:latin typeface="Calibr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000" b="0" i="0" u="none" strike="noStrike" dirty="0">
                        <a:solidFill>
                          <a:srgbClr val="000000"/>
                        </a:solidFill>
                        <a:latin typeface="Calibr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Font typeface="Wingdings" pitchFamily="2" charset="2"/>
                        <a:buChar char="ü"/>
                      </a:pPr>
                      <a:r>
                        <a:rPr lang="en-US" sz="2000" b="1" i="0" u="none" strike="noStrike" baseline="0" dirty="0" smtClean="0">
                          <a:solidFill>
                            <a:srgbClr val="398759"/>
                          </a:solidFill>
                          <a:latin typeface="Calibri" pitchFamily="34" charset="0"/>
                        </a:rPr>
                        <a:t> </a:t>
                      </a:r>
                      <a:endParaRPr lang="en-US" sz="2000" b="1" i="0" u="none" strike="noStrike" dirty="0">
                        <a:solidFill>
                          <a:srgbClr val="398759"/>
                        </a:solidFill>
                        <a:latin typeface="Calibr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1548">
                <a:tc>
                  <a:txBody>
                    <a:bodyPr/>
                    <a:lstStyle/>
                    <a:p>
                      <a:pPr algn="r" fontAlgn="b"/>
                      <a:r>
                        <a:rPr lang="en-US" sz="2000" b="0" i="0" u="none" strike="noStrike" dirty="0">
                          <a:solidFill>
                            <a:srgbClr val="000000"/>
                          </a:solidFill>
                          <a:latin typeface="Calibri" pitchFamily="34" charset="0"/>
                        </a:rPr>
                        <a:t>High-elevation clear cut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000" b="1" i="0" u="none" strike="noStrike" dirty="0">
                        <a:solidFill>
                          <a:srgbClr val="C00000"/>
                        </a:solidFill>
                        <a:latin typeface="Calibr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Font typeface="Wingdings" pitchFamily="2" charset="2"/>
                        <a:buChar char="ü"/>
                      </a:pPr>
                      <a:r>
                        <a:rPr lang="en-US" sz="2000" b="1" i="0" u="none" strike="noStrike" baseline="0" dirty="0" smtClean="0">
                          <a:solidFill>
                            <a:srgbClr val="398759"/>
                          </a:solidFill>
                          <a:latin typeface="Calibri" pitchFamily="34" charset="0"/>
                        </a:rPr>
                        <a:t> </a:t>
                      </a:r>
                      <a:endParaRPr lang="en-US" sz="2000" b="1" i="0" u="none" strike="noStrike" dirty="0">
                        <a:solidFill>
                          <a:srgbClr val="398759"/>
                        </a:solidFill>
                        <a:latin typeface="Calibr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000" b="0" i="0" u="none" strike="noStrike" dirty="0">
                        <a:solidFill>
                          <a:srgbClr val="000000"/>
                        </a:solidFill>
                        <a:latin typeface="Calibr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Font typeface="Wingdings" pitchFamily="2" charset="2"/>
                        <a:buChar char="ü"/>
                      </a:pPr>
                      <a:r>
                        <a:rPr lang="en-US" sz="2000" b="1" i="0" u="none" strike="noStrike" baseline="0" dirty="0" smtClean="0">
                          <a:solidFill>
                            <a:srgbClr val="398759"/>
                          </a:solidFill>
                          <a:latin typeface="Calibri" pitchFamily="34" charset="0"/>
                        </a:rPr>
                        <a:t> </a:t>
                      </a:r>
                      <a:endParaRPr lang="en-US" sz="2000" b="1" i="0" u="none" strike="noStrike" dirty="0">
                        <a:solidFill>
                          <a:srgbClr val="398759"/>
                        </a:solidFill>
                        <a:latin typeface="Calibr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1548">
                <a:tc>
                  <a:txBody>
                    <a:bodyPr/>
                    <a:lstStyle/>
                    <a:p>
                      <a:pPr algn="r" fontAlgn="b"/>
                      <a:r>
                        <a:rPr lang="en-US" sz="2000" b="0" i="0" u="none" strike="noStrike" dirty="0">
                          <a:solidFill>
                            <a:srgbClr val="000000"/>
                          </a:solidFill>
                          <a:latin typeface="Calibri" pitchFamily="34" charset="0"/>
                        </a:rPr>
                        <a:t>Low-elevation clear cut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Font typeface="Wingdings" pitchFamily="2" charset="2"/>
                        <a:buChar char="ü"/>
                      </a:pPr>
                      <a:r>
                        <a:rPr lang="en-US" sz="2000" b="1" i="0" u="none" strike="noStrike" baseline="0" dirty="0" smtClean="0">
                          <a:solidFill>
                            <a:srgbClr val="C00000"/>
                          </a:solidFill>
                          <a:latin typeface="Calibri" pitchFamily="34" charset="0"/>
                        </a:rPr>
                        <a:t> </a:t>
                      </a:r>
                      <a:endParaRPr lang="en-US" sz="2000" b="1" i="0" u="none" strike="noStrike" dirty="0">
                        <a:solidFill>
                          <a:srgbClr val="C00000"/>
                        </a:solidFill>
                        <a:latin typeface="Calibr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000" b="1" i="0" u="none" strike="noStrike" dirty="0">
                        <a:solidFill>
                          <a:srgbClr val="398759"/>
                        </a:solidFill>
                        <a:latin typeface="Calibr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Font typeface="Wingdings" pitchFamily="2" charset="2"/>
                        <a:buChar char="ü"/>
                      </a:pPr>
                      <a:r>
                        <a:rPr lang="en-US" sz="2000" b="1" i="0" u="none" strike="noStrike" baseline="0" dirty="0" smtClean="0">
                          <a:solidFill>
                            <a:srgbClr val="C00000"/>
                          </a:solidFill>
                          <a:latin typeface="Calibri" pitchFamily="34" charset="0"/>
                        </a:rPr>
                        <a:t> </a:t>
                      </a:r>
                      <a:endParaRPr lang="en-US" sz="2000" b="1" i="0" u="none" strike="noStrike" dirty="0">
                        <a:solidFill>
                          <a:srgbClr val="C00000"/>
                        </a:solidFill>
                        <a:latin typeface="Calibr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000" b="1" i="0" u="none" strike="noStrike" dirty="0">
                        <a:solidFill>
                          <a:srgbClr val="398759"/>
                        </a:solidFill>
                        <a:latin typeface="Calibr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1548">
                <a:tc>
                  <a:txBody>
                    <a:bodyPr/>
                    <a:lstStyle/>
                    <a:p>
                      <a:pPr algn="r" fontAlgn="b"/>
                      <a:r>
                        <a:rPr lang="en-US" sz="2000" b="0" i="0" u="none" strike="noStrike" dirty="0">
                          <a:solidFill>
                            <a:srgbClr val="000000"/>
                          </a:solidFill>
                          <a:latin typeface="Calibri" pitchFamily="34" charset="0"/>
                        </a:rPr>
                        <a:t>Coppice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000" b="1" i="0" u="none" strike="noStrike" dirty="0">
                        <a:solidFill>
                          <a:srgbClr val="C00000"/>
                        </a:solidFill>
                        <a:latin typeface="Calibr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Font typeface="Wingdings" pitchFamily="2" charset="2"/>
                        <a:buChar char="ü"/>
                      </a:pPr>
                      <a:r>
                        <a:rPr lang="en-US" sz="2000" b="1" i="0" u="none" strike="noStrike" dirty="0" smtClean="0">
                          <a:solidFill>
                            <a:srgbClr val="398759"/>
                          </a:solidFill>
                          <a:latin typeface="Calibri" pitchFamily="34" charset="0"/>
                        </a:rPr>
                        <a:t> </a:t>
                      </a:r>
                      <a:endParaRPr lang="en-US" sz="2000" b="1" i="0" u="none" strike="noStrike" dirty="0">
                        <a:solidFill>
                          <a:srgbClr val="398759"/>
                        </a:solidFill>
                        <a:latin typeface="Calibr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Font typeface="Wingdings" pitchFamily="2" charset="2"/>
                        <a:buChar char="ü"/>
                      </a:pPr>
                      <a:r>
                        <a:rPr lang="en-US" sz="2000" b="1" i="0" u="none" strike="noStrike" baseline="0" dirty="0" smtClean="0">
                          <a:solidFill>
                            <a:srgbClr val="C00000"/>
                          </a:solidFill>
                          <a:latin typeface="Calibri" pitchFamily="34" charset="0"/>
                        </a:rPr>
                        <a:t> </a:t>
                      </a:r>
                      <a:endParaRPr lang="en-US" sz="2000" b="1" i="0" u="none" strike="noStrike" dirty="0">
                        <a:solidFill>
                          <a:srgbClr val="C00000"/>
                        </a:solidFill>
                        <a:latin typeface="Calibr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000" b="1" i="0" u="none" strike="noStrike" dirty="0">
                        <a:solidFill>
                          <a:srgbClr val="398759"/>
                        </a:solidFill>
                        <a:latin typeface="Calibr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1548">
                <a:tc>
                  <a:txBody>
                    <a:bodyPr/>
                    <a:lstStyle/>
                    <a:p>
                      <a:pPr algn="r" fontAlgn="b"/>
                      <a:r>
                        <a:rPr lang="en-US" sz="2000" b="0" i="0" u="none" strike="noStrike" dirty="0">
                          <a:solidFill>
                            <a:srgbClr val="000000"/>
                          </a:solidFill>
                          <a:latin typeface="Calibri" pitchFamily="34" charset="0"/>
                        </a:rPr>
                        <a:t>Old-field succession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Font typeface="Wingdings" pitchFamily="2" charset="2"/>
                        <a:buChar char="ü"/>
                      </a:pPr>
                      <a:r>
                        <a:rPr lang="en-US" sz="2800" b="1" i="0" u="none" strike="noStrike" baseline="0" dirty="0" smtClean="0">
                          <a:solidFill>
                            <a:srgbClr val="FF0000"/>
                          </a:solidFill>
                          <a:latin typeface="Calibri" pitchFamily="34" charset="0"/>
                        </a:rPr>
                        <a:t>   </a:t>
                      </a:r>
                      <a:endParaRPr lang="en-US" sz="2800" b="1" i="0" u="none" strike="noStrike" dirty="0">
                        <a:solidFill>
                          <a:srgbClr val="FF0000"/>
                        </a:solidFill>
                        <a:latin typeface="Calibr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000" b="1" i="0" u="none" strike="noStrike" dirty="0">
                        <a:solidFill>
                          <a:srgbClr val="398759"/>
                        </a:solidFill>
                        <a:latin typeface="Calibr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000" b="0" i="0" u="none" strike="noStrike" dirty="0">
                        <a:solidFill>
                          <a:srgbClr val="000000"/>
                        </a:solidFill>
                        <a:latin typeface="Calibr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Font typeface="Wingdings" pitchFamily="2" charset="2"/>
                        <a:buChar char="ü"/>
                      </a:pPr>
                      <a:r>
                        <a:rPr lang="en-US" sz="2000" b="1" i="0" u="none" strike="noStrike" dirty="0" smtClean="0">
                          <a:solidFill>
                            <a:srgbClr val="398759"/>
                          </a:solidFill>
                          <a:latin typeface="Calibri" pitchFamily="34" charset="0"/>
                        </a:rPr>
                        <a:t> </a:t>
                      </a:r>
                      <a:endParaRPr lang="en-US" sz="2000" b="1" i="0" u="none" strike="noStrike" dirty="0">
                        <a:solidFill>
                          <a:srgbClr val="398759"/>
                        </a:solidFill>
                        <a:latin typeface="Calibr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 Box 3"/>
          <p:cNvSpPr txBox="1">
            <a:spLocks noChangeArrowheads="1"/>
          </p:cNvSpPr>
          <p:nvPr/>
        </p:nvSpPr>
        <p:spPr bwMode="auto">
          <a:xfrm>
            <a:off x="304800" y="239713"/>
            <a:ext cx="8610600" cy="979487"/>
          </a:xfrm>
          <a:prstGeom prst="rect">
            <a:avLst/>
          </a:prstGeom>
          <a:noFill/>
          <a:ln w="9525">
            <a:noFill/>
            <a:miter lim="800000"/>
            <a:headEnd/>
            <a:tailEnd/>
          </a:ln>
        </p:spPr>
        <p:txBody>
          <a:bodyPr>
            <a:spAutoFit/>
          </a:bodyPr>
          <a:lstStyle/>
          <a:p>
            <a:pPr marL="342900" indent="-342900" eaLnBrk="1" hangingPunct="1">
              <a:lnSpc>
                <a:spcPct val="90000"/>
              </a:lnSpc>
              <a:spcBef>
                <a:spcPts val="600"/>
              </a:spcBef>
              <a:spcAft>
                <a:spcPts val="1000"/>
              </a:spcAft>
              <a:buClr>
                <a:srgbClr val="4D4D4D"/>
              </a:buClr>
              <a:buSzPct val="80000"/>
              <a:defRPr/>
            </a:pPr>
            <a:r>
              <a:rPr lang="en-US" sz="3200" i="1" kern="0" dirty="0">
                <a:latin typeface="Calibri" pitchFamily="34" charset="0"/>
              </a:rPr>
              <a:t>Management actions can mitigate or exacerbate climate change impacts on water quantity</a:t>
            </a:r>
          </a:p>
        </p:txBody>
      </p:sp>
      <p:sp>
        <p:nvSpPr>
          <p:cNvPr id="4" name="TextBox 3"/>
          <p:cNvSpPr txBox="1"/>
          <p:nvPr/>
        </p:nvSpPr>
        <p:spPr>
          <a:xfrm>
            <a:off x="304800" y="1447800"/>
            <a:ext cx="7930132" cy="1477328"/>
          </a:xfrm>
          <a:prstGeom prst="rect">
            <a:avLst/>
          </a:prstGeom>
          <a:noFill/>
        </p:spPr>
        <p:txBody>
          <a:bodyPr wrap="square" rtlCol="0">
            <a:spAutoFit/>
          </a:bodyPr>
          <a:lstStyle/>
          <a:p>
            <a:r>
              <a:rPr lang="en-US" dirty="0" smtClean="0"/>
              <a:t>We used the results to develop a table of expected interactions between </a:t>
            </a:r>
          </a:p>
          <a:p>
            <a:r>
              <a:rPr lang="en-US" dirty="0" smtClean="0"/>
              <a:t>management activities and extreme precipitation events.</a:t>
            </a:r>
          </a:p>
          <a:p>
            <a:endParaRPr lang="en-US" dirty="0" smtClean="0"/>
          </a:p>
          <a:p>
            <a:r>
              <a:rPr lang="en-US" dirty="0" smtClean="0"/>
              <a:t>For example, </a:t>
            </a:r>
            <a:r>
              <a:rPr lang="en-US" dirty="0" err="1" smtClean="0"/>
              <a:t>streamflow</a:t>
            </a:r>
            <a:r>
              <a:rPr lang="en-US" dirty="0" smtClean="0"/>
              <a:t> from pine stands is much lower than hardwood stands </a:t>
            </a:r>
          </a:p>
          <a:p>
            <a:r>
              <a:rPr lang="en-US" dirty="0" smtClean="0"/>
              <a:t>during wet years.   </a:t>
            </a:r>
            <a:endParaRPr lang="en-US"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 y="0"/>
          <a:ext cx="9144001" cy="6972300"/>
        </p:xfrm>
        <a:graphic>
          <a:graphicData uri="http://schemas.openxmlformats.org/drawingml/2006/table">
            <a:tbl>
              <a:tblPr firstRow="1" bandRow="1">
                <a:tableStyleId>{21E4AEA4-8DFA-4A89-87EB-49C32662AFE0}</a:tableStyleId>
              </a:tblPr>
              <a:tblGrid>
                <a:gridCol w="1219201"/>
                <a:gridCol w="838200"/>
                <a:gridCol w="914400"/>
                <a:gridCol w="914400"/>
                <a:gridCol w="1219200"/>
                <a:gridCol w="1295400"/>
                <a:gridCol w="914400"/>
                <a:gridCol w="838200"/>
                <a:gridCol w="762000"/>
                <a:gridCol w="228600"/>
              </a:tblGrid>
              <a:tr h="857250">
                <a:tc>
                  <a:txBody>
                    <a:bodyPr/>
                    <a:lstStyle/>
                    <a:p>
                      <a:endParaRPr lang="en-US" dirty="0"/>
                    </a:p>
                  </a:txBody>
                  <a:tcPr/>
                </a:tc>
                <a:tc>
                  <a:txBody>
                    <a:bodyPr/>
                    <a:lstStyle/>
                    <a:p>
                      <a:r>
                        <a:rPr lang="en-US" dirty="0" smtClean="0"/>
                        <a:t> </a:t>
                      </a:r>
                    </a:p>
                    <a:p>
                      <a:r>
                        <a:rPr lang="en-US" dirty="0" smtClean="0"/>
                        <a:t> Water</a:t>
                      </a:r>
                    </a:p>
                    <a:p>
                      <a:endParaRPr lang="en-US" dirty="0"/>
                    </a:p>
                  </a:txBody>
                  <a:tcPr/>
                </a:tc>
                <a:tc>
                  <a:txBody>
                    <a:bodyPr/>
                    <a:lstStyle/>
                    <a:p>
                      <a:endParaRPr lang="en-US" dirty="0" smtClean="0"/>
                    </a:p>
                    <a:p>
                      <a:r>
                        <a:rPr lang="en-US" dirty="0" smtClean="0"/>
                        <a:t>Carbon</a:t>
                      </a:r>
                      <a:endParaRPr lang="en-US" dirty="0"/>
                    </a:p>
                  </a:txBody>
                  <a:tcPr/>
                </a:tc>
                <a:tc>
                  <a:txBody>
                    <a:bodyPr/>
                    <a:lstStyle/>
                    <a:p>
                      <a:r>
                        <a:rPr lang="en-US" dirty="0" smtClean="0"/>
                        <a:t>  Species</a:t>
                      </a:r>
                      <a:endParaRPr lang="en-US" dirty="0"/>
                    </a:p>
                  </a:txBody>
                  <a:tcPr/>
                </a:tc>
                <a:tc>
                  <a:txBody>
                    <a:bodyPr/>
                    <a:lstStyle/>
                    <a:p>
                      <a:r>
                        <a:rPr lang="en-US" dirty="0" smtClean="0"/>
                        <a:t>  </a:t>
                      </a:r>
                    </a:p>
                    <a:p>
                      <a:r>
                        <a:rPr lang="en-US" dirty="0" smtClean="0"/>
                        <a:t>Fiber &amp;</a:t>
                      </a:r>
                    </a:p>
                    <a:p>
                      <a:r>
                        <a:rPr lang="en-US" dirty="0" smtClean="0"/>
                        <a:t>     </a:t>
                      </a:r>
                      <a:r>
                        <a:rPr lang="en-US" baseline="0" dirty="0" smtClean="0"/>
                        <a:t> </a:t>
                      </a:r>
                      <a:r>
                        <a:rPr lang="en-US" dirty="0" smtClean="0"/>
                        <a:t>Timber</a:t>
                      </a:r>
                      <a:endParaRPr lang="en-US" dirty="0"/>
                    </a:p>
                  </a:txBody>
                  <a:tcPr/>
                </a:tc>
                <a:tc>
                  <a:txBody>
                    <a:bodyPr/>
                    <a:lstStyle/>
                    <a:p>
                      <a:r>
                        <a:rPr lang="en-US" dirty="0" smtClean="0"/>
                        <a:t>  Recreation</a:t>
                      </a:r>
                      <a:endParaRPr lang="en-US" dirty="0"/>
                    </a:p>
                  </a:txBody>
                  <a:tcPr/>
                </a:tc>
                <a:tc>
                  <a:txBody>
                    <a:bodyPr/>
                    <a:lstStyle/>
                    <a:p>
                      <a:endParaRPr lang="en-US" dirty="0" smtClean="0"/>
                    </a:p>
                    <a:p>
                      <a:r>
                        <a:rPr lang="en-US" dirty="0" smtClean="0"/>
                        <a:t>   Fire</a:t>
                      </a:r>
                      <a:endParaRPr lang="en-US" dirty="0"/>
                    </a:p>
                  </a:txBody>
                  <a:tcPr/>
                </a:tc>
                <a:tc>
                  <a:txBody>
                    <a:bodyPr/>
                    <a:lstStyle/>
                    <a:p>
                      <a:endParaRPr lang="en-US" dirty="0" smtClean="0"/>
                    </a:p>
                    <a:p>
                      <a:r>
                        <a:rPr lang="en-US" dirty="0" smtClean="0"/>
                        <a:t> I&amp;D</a:t>
                      </a:r>
                      <a:endParaRPr lang="en-US" dirty="0"/>
                    </a:p>
                  </a:txBody>
                  <a:tcPr/>
                </a:tc>
                <a:tc>
                  <a:txBody>
                    <a:bodyPr/>
                    <a:lstStyle/>
                    <a:p>
                      <a:endParaRPr lang="en-US" dirty="0" smtClean="0"/>
                    </a:p>
                    <a:p>
                      <a:r>
                        <a:rPr lang="en-US" dirty="0" smtClean="0"/>
                        <a:t> </a:t>
                      </a:r>
                      <a:r>
                        <a:rPr lang="en-US" dirty="0" err="1" smtClean="0"/>
                        <a:t>Invas</a:t>
                      </a:r>
                      <a:endParaRPr lang="en-US" dirty="0"/>
                    </a:p>
                  </a:txBody>
                  <a:tcPr/>
                </a:tc>
                <a:tc>
                  <a:txBody>
                    <a:bodyPr/>
                    <a:lstStyle/>
                    <a:p>
                      <a:endParaRPr lang="en-US"/>
                    </a:p>
                  </a:txBody>
                  <a:tcPr/>
                </a:tc>
              </a:tr>
              <a:tr h="857250">
                <a:tc>
                  <a:txBody>
                    <a:bodyPr/>
                    <a:lstStyle/>
                    <a:p>
                      <a:r>
                        <a:rPr lang="en-US" dirty="0" smtClean="0"/>
                        <a:t>Increase</a:t>
                      </a:r>
                    </a:p>
                    <a:p>
                      <a:r>
                        <a:rPr lang="en-US" dirty="0" smtClean="0"/>
                        <a:t>   Pine</a:t>
                      </a:r>
                      <a:r>
                        <a:rPr lang="en-US" baseline="0" dirty="0" smtClean="0"/>
                        <a:t> </a:t>
                      </a:r>
                      <a:endParaRPr lang="en-US" dirty="0"/>
                    </a:p>
                  </a:txBody>
                  <a:tcPr/>
                </a:tc>
                <a:tc>
                  <a:txBody>
                    <a:bodyPr/>
                    <a:lstStyle/>
                    <a:p>
                      <a:endParaRPr lang="en-US" dirty="0" smtClean="0"/>
                    </a:p>
                    <a:p>
                      <a:r>
                        <a:rPr lang="en-US" dirty="0" smtClean="0"/>
                        <a:t>      -</a:t>
                      </a:r>
                      <a:endParaRPr lang="en-US" dirty="0"/>
                    </a:p>
                  </a:txBody>
                  <a:tcPr/>
                </a:tc>
                <a:tc>
                  <a:txBody>
                    <a:bodyPr/>
                    <a:lstStyle/>
                    <a:p>
                      <a:endParaRPr lang="en-US" dirty="0" smtClean="0"/>
                    </a:p>
                    <a:p>
                      <a:r>
                        <a:rPr lang="en-US" dirty="0" smtClean="0"/>
                        <a:t>       +</a:t>
                      </a:r>
                      <a:endParaRPr lang="en-US" dirty="0"/>
                    </a:p>
                  </a:txBody>
                  <a:tcPr/>
                </a:tc>
                <a:tc>
                  <a:txBody>
                    <a:bodyPr/>
                    <a:lstStyle/>
                    <a:p>
                      <a:endParaRPr lang="en-US" dirty="0" smtClean="0"/>
                    </a:p>
                    <a:p>
                      <a:r>
                        <a:rPr lang="en-US" dirty="0" smtClean="0"/>
                        <a:t>      -</a:t>
                      </a:r>
                      <a:endParaRPr lang="en-US" dirty="0"/>
                    </a:p>
                  </a:txBody>
                  <a:tcPr/>
                </a:tc>
                <a:tc>
                  <a:txBody>
                    <a:bodyPr/>
                    <a:lstStyle/>
                    <a:p>
                      <a:endParaRPr lang="en-US" dirty="0" smtClean="0"/>
                    </a:p>
                    <a:p>
                      <a:r>
                        <a:rPr lang="en-US" dirty="0" smtClean="0"/>
                        <a:t>         +</a:t>
                      </a:r>
                      <a:endParaRPr lang="en-US" dirty="0"/>
                    </a:p>
                  </a:txBody>
                  <a:tcPr/>
                </a:tc>
                <a:tc>
                  <a:txBody>
                    <a:bodyPr/>
                    <a:lstStyle/>
                    <a:p>
                      <a:endParaRPr lang="en-US" dirty="0" smtClean="0"/>
                    </a:p>
                    <a:p>
                      <a:r>
                        <a:rPr lang="en-US" dirty="0" smtClean="0"/>
                        <a:t>          -</a:t>
                      </a:r>
                      <a:endParaRPr lang="en-US" dirty="0"/>
                    </a:p>
                  </a:txBody>
                  <a:tcPr/>
                </a:tc>
                <a:tc>
                  <a:txBody>
                    <a:bodyPr/>
                    <a:lstStyle/>
                    <a:p>
                      <a:endParaRPr lang="en-US" dirty="0" smtClean="0"/>
                    </a:p>
                    <a:p>
                      <a:r>
                        <a:rPr lang="en-US" dirty="0" smtClean="0"/>
                        <a:t>      -</a:t>
                      </a:r>
                      <a:endParaRPr lang="en-US" dirty="0"/>
                    </a:p>
                  </a:txBody>
                  <a:tcPr/>
                </a:tc>
                <a:tc>
                  <a:txBody>
                    <a:bodyPr/>
                    <a:lstStyle/>
                    <a:p>
                      <a:endParaRPr lang="en-US" dirty="0" smtClean="0"/>
                    </a:p>
                    <a:p>
                      <a:r>
                        <a:rPr lang="en-US" dirty="0" smtClean="0"/>
                        <a:t>     -</a:t>
                      </a:r>
                      <a:endParaRPr lang="en-US" dirty="0"/>
                    </a:p>
                  </a:txBody>
                  <a:tcPr/>
                </a:tc>
                <a:tc>
                  <a:txBody>
                    <a:bodyPr/>
                    <a:lstStyle/>
                    <a:p>
                      <a:endParaRPr lang="en-US" dirty="0" smtClean="0"/>
                    </a:p>
                    <a:p>
                      <a:r>
                        <a:rPr lang="en-US" dirty="0" smtClean="0"/>
                        <a:t>     -</a:t>
                      </a:r>
                      <a:endParaRPr lang="en-US" dirty="0"/>
                    </a:p>
                  </a:txBody>
                  <a:tcPr/>
                </a:tc>
                <a:tc>
                  <a:txBody>
                    <a:bodyPr/>
                    <a:lstStyle/>
                    <a:p>
                      <a:endParaRPr lang="en-US"/>
                    </a:p>
                  </a:txBody>
                  <a:tcPr/>
                </a:tc>
              </a:tr>
              <a:tr h="857250">
                <a:tc>
                  <a:txBody>
                    <a:bodyPr/>
                    <a:lstStyle/>
                    <a:p>
                      <a:r>
                        <a:rPr lang="en-US" dirty="0" smtClean="0"/>
                        <a:t>Lengthen</a:t>
                      </a:r>
                    </a:p>
                    <a:p>
                      <a:r>
                        <a:rPr lang="en-US" dirty="0" smtClean="0"/>
                        <a:t>Rotations</a:t>
                      </a:r>
                      <a:endParaRPr lang="en-US" dirty="0"/>
                    </a:p>
                  </a:txBody>
                  <a:tcPr/>
                </a:tc>
                <a:tc>
                  <a:txBody>
                    <a:bodyPr/>
                    <a:lstStyle/>
                    <a:p>
                      <a:endParaRPr lang="en-US" dirty="0" smtClean="0"/>
                    </a:p>
                    <a:p>
                      <a:r>
                        <a:rPr lang="en-US" dirty="0" smtClean="0"/>
                        <a:t>       +</a:t>
                      </a:r>
                      <a:endParaRPr lang="en-US" dirty="0"/>
                    </a:p>
                  </a:txBody>
                  <a:tcPr/>
                </a:tc>
                <a:tc>
                  <a:txBody>
                    <a:bodyPr/>
                    <a:lstStyle/>
                    <a:p>
                      <a:endParaRPr lang="en-US" dirty="0" smtClean="0"/>
                    </a:p>
                    <a:p>
                      <a:r>
                        <a:rPr lang="en-US" dirty="0" smtClean="0"/>
                        <a:t>       -</a:t>
                      </a:r>
                      <a:endParaRPr lang="en-US" dirty="0"/>
                    </a:p>
                  </a:txBody>
                  <a:tcPr/>
                </a:tc>
                <a:tc>
                  <a:txBody>
                    <a:bodyPr/>
                    <a:lstStyle/>
                    <a:p>
                      <a:endParaRPr lang="en-US" dirty="0" smtClean="0"/>
                    </a:p>
                    <a:p>
                      <a:r>
                        <a:rPr lang="en-US" dirty="0" smtClean="0"/>
                        <a:t>      +</a:t>
                      </a:r>
                      <a:endParaRPr lang="en-US" dirty="0"/>
                    </a:p>
                  </a:txBody>
                  <a:tcPr/>
                </a:tc>
                <a:tc>
                  <a:txBody>
                    <a:bodyPr/>
                    <a:lstStyle/>
                    <a:p>
                      <a:endParaRPr lang="en-US" dirty="0" smtClean="0"/>
                    </a:p>
                    <a:p>
                      <a:r>
                        <a:rPr lang="en-US" dirty="0" smtClean="0"/>
                        <a:t>          -</a:t>
                      </a:r>
                      <a:endParaRPr lang="en-US" dirty="0"/>
                    </a:p>
                  </a:txBody>
                  <a:tcPr/>
                </a:tc>
                <a:tc>
                  <a:txBody>
                    <a:bodyPr/>
                    <a:lstStyle/>
                    <a:p>
                      <a:r>
                        <a:rPr lang="en-US" dirty="0" smtClean="0"/>
                        <a:t>  </a:t>
                      </a:r>
                    </a:p>
                    <a:p>
                      <a:r>
                        <a:rPr lang="en-US" dirty="0" smtClean="0"/>
                        <a:t>          +</a:t>
                      </a:r>
                      <a:endParaRPr lang="en-US" dirty="0"/>
                    </a:p>
                  </a:txBody>
                  <a:tcPr/>
                </a:tc>
                <a:tc>
                  <a:txBody>
                    <a:bodyPr/>
                    <a:lstStyle/>
                    <a:p>
                      <a:endParaRPr lang="en-US" dirty="0" smtClean="0"/>
                    </a:p>
                    <a:p>
                      <a:r>
                        <a:rPr lang="en-US" dirty="0" smtClean="0"/>
                        <a:t>      +</a:t>
                      </a:r>
                      <a:endParaRPr lang="en-US" dirty="0"/>
                    </a:p>
                  </a:txBody>
                  <a:tcPr/>
                </a:tc>
                <a:tc>
                  <a:txBody>
                    <a:bodyPr/>
                    <a:lstStyle/>
                    <a:p>
                      <a:endParaRPr lang="en-US" dirty="0" smtClean="0"/>
                    </a:p>
                    <a:p>
                      <a:r>
                        <a:rPr lang="en-US" dirty="0" smtClean="0"/>
                        <a:t>     -</a:t>
                      </a:r>
                      <a:endParaRPr lang="en-US" dirty="0"/>
                    </a:p>
                  </a:txBody>
                  <a:tcPr/>
                </a:tc>
                <a:tc>
                  <a:txBody>
                    <a:bodyPr/>
                    <a:lstStyle/>
                    <a:p>
                      <a:endParaRPr lang="en-US" dirty="0" smtClean="0"/>
                    </a:p>
                    <a:p>
                      <a:r>
                        <a:rPr lang="en-US" dirty="0" smtClean="0"/>
                        <a:t>     +</a:t>
                      </a:r>
                      <a:endParaRPr lang="en-US" dirty="0"/>
                    </a:p>
                  </a:txBody>
                  <a:tcPr/>
                </a:tc>
                <a:tc>
                  <a:txBody>
                    <a:bodyPr/>
                    <a:lstStyle/>
                    <a:p>
                      <a:endParaRPr lang="en-US"/>
                    </a:p>
                  </a:txBody>
                  <a:tcPr/>
                </a:tc>
              </a:tr>
              <a:tr h="857250">
                <a:tc>
                  <a:txBody>
                    <a:bodyPr/>
                    <a:lstStyle/>
                    <a:p>
                      <a:r>
                        <a:rPr lang="en-US" dirty="0" smtClean="0"/>
                        <a:t>Increase</a:t>
                      </a:r>
                    </a:p>
                    <a:p>
                      <a:r>
                        <a:rPr lang="en-US" dirty="0" err="1" smtClean="0"/>
                        <a:t>Biofuels</a:t>
                      </a:r>
                      <a:endParaRPr lang="en-US" dirty="0"/>
                    </a:p>
                  </a:txBody>
                  <a:tcPr/>
                </a:tc>
                <a:tc>
                  <a:txBody>
                    <a:bodyPr/>
                    <a:lstStyle/>
                    <a:p>
                      <a:endParaRPr lang="en-US" dirty="0" smtClean="0"/>
                    </a:p>
                    <a:p>
                      <a:r>
                        <a:rPr lang="en-US" dirty="0" smtClean="0"/>
                        <a:t>       -</a:t>
                      </a:r>
                      <a:endParaRPr lang="en-US" dirty="0"/>
                    </a:p>
                  </a:txBody>
                  <a:tcPr/>
                </a:tc>
                <a:tc>
                  <a:txBody>
                    <a:bodyPr/>
                    <a:lstStyle/>
                    <a:p>
                      <a:endParaRPr lang="en-US" dirty="0" smtClean="0"/>
                    </a:p>
                    <a:p>
                      <a:r>
                        <a:rPr lang="en-US" dirty="0" smtClean="0"/>
                        <a:t>       +</a:t>
                      </a:r>
                      <a:endParaRPr lang="en-US" dirty="0"/>
                    </a:p>
                  </a:txBody>
                  <a:tcPr/>
                </a:tc>
                <a:tc>
                  <a:txBody>
                    <a:bodyPr/>
                    <a:lstStyle/>
                    <a:p>
                      <a:endParaRPr lang="en-US" dirty="0" smtClean="0"/>
                    </a:p>
                    <a:p>
                      <a:r>
                        <a:rPr lang="en-US" dirty="0" smtClean="0"/>
                        <a:t>       -</a:t>
                      </a:r>
                      <a:endParaRPr lang="en-US" dirty="0"/>
                    </a:p>
                  </a:txBody>
                  <a:tcPr/>
                </a:tc>
                <a:tc>
                  <a:txBody>
                    <a:bodyPr/>
                    <a:lstStyle/>
                    <a:p>
                      <a:endParaRPr lang="en-US" dirty="0" smtClean="0"/>
                    </a:p>
                    <a:p>
                      <a:r>
                        <a:rPr lang="en-US" dirty="0" smtClean="0"/>
                        <a:t>          +</a:t>
                      </a:r>
                      <a:endParaRPr lang="en-US" dirty="0"/>
                    </a:p>
                  </a:txBody>
                  <a:tcPr/>
                </a:tc>
                <a:tc>
                  <a:txBody>
                    <a:bodyPr/>
                    <a:lstStyle/>
                    <a:p>
                      <a:endParaRPr lang="en-US" dirty="0" smtClean="0"/>
                    </a:p>
                    <a:p>
                      <a:r>
                        <a:rPr lang="en-US" dirty="0" smtClean="0"/>
                        <a:t>          -</a:t>
                      </a:r>
                      <a:endParaRPr lang="en-US" dirty="0"/>
                    </a:p>
                  </a:txBody>
                  <a:tcPr/>
                </a:tc>
                <a:tc>
                  <a:txBody>
                    <a:bodyPr/>
                    <a:lstStyle/>
                    <a:p>
                      <a:endParaRPr lang="en-US" dirty="0" smtClean="0"/>
                    </a:p>
                    <a:p>
                      <a:r>
                        <a:rPr lang="en-US" dirty="0" smtClean="0"/>
                        <a:t>       +</a:t>
                      </a:r>
                      <a:endParaRPr lang="en-US" dirty="0"/>
                    </a:p>
                  </a:txBody>
                  <a:tcPr/>
                </a:tc>
                <a:tc>
                  <a:txBody>
                    <a:bodyPr/>
                    <a:lstStyle/>
                    <a:p>
                      <a:endParaRPr lang="en-US" dirty="0" smtClean="0"/>
                    </a:p>
                    <a:p>
                      <a:r>
                        <a:rPr lang="en-US" dirty="0" smtClean="0"/>
                        <a:t>      -</a:t>
                      </a:r>
                      <a:endParaRPr lang="en-US" dirty="0"/>
                    </a:p>
                  </a:txBody>
                  <a:tcPr/>
                </a:tc>
                <a:tc>
                  <a:txBody>
                    <a:bodyPr/>
                    <a:lstStyle/>
                    <a:p>
                      <a:endParaRPr lang="en-US" dirty="0" smtClean="0"/>
                    </a:p>
                    <a:p>
                      <a:r>
                        <a:rPr lang="en-US" dirty="0" smtClean="0"/>
                        <a:t>     -</a:t>
                      </a:r>
                      <a:endParaRPr lang="en-US" dirty="0"/>
                    </a:p>
                  </a:txBody>
                  <a:tcPr/>
                </a:tc>
                <a:tc>
                  <a:txBody>
                    <a:bodyPr/>
                    <a:lstStyle/>
                    <a:p>
                      <a:endParaRPr lang="en-US" dirty="0"/>
                    </a:p>
                  </a:txBody>
                  <a:tcPr/>
                </a:tc>
              </a:tr>
              <a:tr h="857250">
                <a:tc>
                  <a:txBody>
                    <a:bodyPr/>
                    <a:lstStyle/>
                    <a:p>
                      <a:r>
                        <a:rPr lang="en-US" dirty="0" smtClean="0"/>
                        <a:t>Change</a:t>
                      </a:r>
                    </a:p>
                    <a:p>
                      <a:r>
                        <a:rPr lang="en-US" dirty="0" smtClean="0"/>
                        <a:t> Roads</a:t>
                      </a:r>
                      <a:endParaRPr lang="en-US" dirty="0"/>
                    </a:p>
                  </a:txBody>
                  <a:tcPr/>
                </a:tc>
                <a:tc>
                  <a:txBody>
                    <a:bodyPr/>
                    <a:lstStyle/>
                    <a:p>
                      <a:endParaRPr lang="en-US" dirty="0" smtClean="0"/>
                    </a:p>
                    <a:p>
                      <a:r>
                        <a:rPr lang="en-US" dirty="0" smtClean="0"/>
                        <a:t>      +</a:t>
                      </a:r>
                      <a:endParaRPr lang="en-US" dirty="0"/>
                    </a:p>
                  </a:txBody>
                  <a:tcPr/>
                </a:tc>
                <a:tc>
                  <a:txBody>
                    <a:bodyPr/>
                    <a:lstStyle/>
                    <a:p>
                      <a:endParaRPr lang="en-US" dirty="0" smtClean="0"/>
                    </a:p>
                    <a:p>
                      <a:r>
                        <a:rPr lang="en-US" dirty="0" smtClean="0"/>
                        <a:t>       0</a:t>
                      </a:r>
                      <a:endParaRPr lang="en-US" dirty="0"/>
                    </a:p>
                  </a:txBody>
                  <a:tcPr/>
                </a:tc>
                <a:tc>
                  <a:txBody>
                    <a:bodyPr/>
                    <a:lstStyle/>
                    <a:p>
                      <a:endParaRPr lang="en-US" dirty="0" smtClean="0"/>
                    </a:p>
                    <a:p>
                      <a:r>
                        <a:rPr lang="en-US" dirty="0" smtClean="0"/>
                        <a:t>       +</a:t>
                      </a:r>
                      <a:endParaRPr lang="en-US" dirty="0"/>
                    </a:p>
                  </a:txBody>
                  <a:tcPr/>
                </a:tc>
                <a:tc>
                  <a:txBody>
                    <a:bodyPr/>
                    <a:lstStyle/>
                    <a:p>
                      <a:endParaRPr lang="en-US" dirty="0" smtClean="0"/>
                    </a:p>
                    <a:p>
                      <a:r>
                        <a:rPr lang="en-US" dirty="0" smtClean="0"/>
                        <a:t>          -</a:t>
                      </a:r>
                      <a:endParaRPr lang="en-US" dirty="0"/>
                    </a:p>
                  </a:txBody>
                  <a:tcPr/>
                </a:tc>
                <a:tc>
                  <a:txBody>
                    <a:bodyPr/>
                    <a:lstStyle/>
                    <a:p>
                      <a:endParaRPr lang="en-US" dirty="0" smtClean="0"/>
                    </a:p>
                    <a:p>
                      <a:r>
                        <a:rPr lang="en-US" dirty="0" smtClean="0"/>
                        <a:t>          +</a:t>
                      </a:r>
                      <a:endParaRPr lang="en-US" dirty="0"/>
                    </a:p>
                  </a:txBody>
                  <a:tcPr/>
                </a:tc>
                <a:tc>
                  <a:txBody>
                    <a:bodyPr/>
                    <a:lstStyle/>
                    <a:p>
                      <a:endParaRPr lang="en-US" dirty="0" smtClean="0"/>
                    </a:p>
                    <a:p>
                      <a:r>
                        <a:rPr lang="en-US" dirty="0" smtClean="0"/>
                        <a:t>       -</a:t>
                      </a:r>
                      <a:endParaRPr lang="en-US" dirty="0"/>
                    </a:p>
                  </a:txBody>
                  <a:tcPr/>
                </a:tc>
                <a:tc>
                  <a:txBody>
                    <a:bodyPr/>
                    <a:lstStyle/>
                    <a:p>
                      <a:endParaRPr lang="en-US" dirty="0" smtClean="0"/>
                    </a:p>
                    <a:p>
                      <a:r>
                        <a:rPr lang="en-US" dirty="0" smtClean="0"/>
                        <a:t>       0</a:t>
                      </a:r>
                      <a:endParaRPr lang="en-US" dirty="0"/>
                    </a:p>
                  </a:txBody>
                  <a:tcPr/>
                </a:tc>
                <a:tc>
                  <a:txBody>
                    <a:bodyPr/>
                    <a:lstStyle/>
                    <a:p>
                      <a:endParaRPr lang="en-US" dirty="0" smtClean="0"/>
                    </a:p>
                    <a:p>
                      <a:r>
                        <a:rPr lang="en-US" dirty="0" smtClean="0"/>
                        <a:t>      +</a:t>
                      </a:r>
                      <a:endParaRPr lang="en-US" dirty="0"/>
                    </a:p>
                  </a:txBody>
                  <a:tcPr/>
                </a:tc>
                <a:tc>
                  <a:txBody>
                    <a:bodyPr/>
                    <a:lstStyle/>
                    <a:p>
                      <a:endParaRPr lang="en-US" dirty="0"/>
                    </a:p>
                  </a:txBody>
                  <a:tcPr/>
                </a:tc>
              </a:tr>
              <a:tr h="857250">
                <a:tc>
                  <a:txBody>
                    <a:bodyPr/>
                    <a:lstStyle/>
                    <a:p>
                      <a:r>
                        <a:rPr lang="en-US" dirty="0" smtClean="0"/>
                        <a:t>Increase</a:t>
                      </a:r>
                    </a:p>
                    <a:p>
                      <a:r>
                        <a:rPr lang="en-US" dirty="0" smtClean="0"/>
                        <a:t>Long-leaf</a:t>
                      </a:r>
                      <a:endParaRPr lang="en-US" dirty="0"/>
                    </a:p>
                  </a:txBody>
                  <a:tcPr/>
                </a:tc>
                <a:tc>
                  <a:txBody>
                    <a:bodyPr/>
                    <a:lstStyle/>
                    <a:p>
                      <a:endParaRPr lang="en-US" dirty="0" smtClean="0"/>
                    </a:p>
                    <a:p>
                      <a:r>
                        <a:rPr lang="en-US" dirty="0" smtClean="0"/>
                        <a:t>      +</a:t>
                      </a:r>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857250">
                <a:tc>
                  <a:txBody>
                    <a:bodyPr/>
                    <a:lstStyle/>
                    <a:p>
                      <a:r>
                        <a:rPr lang="en-US" dirty="0" smtClean="0"/>
                        <a:t>Increase</a:t>
                      </a:r>
                    </a:p>
                    <a:p>
                      <a:r>
                        <a:rPr lang="en-US" dirty="0" smtClean="0"/>
                        <a:t>Prescribed</a:t>
                      </a:r>
                    </a:p>
                    <a:p>
                      <a:r>
                        <a:rPr lang="en-US" dirty="0" smtClean="0"/>
                        <a:t>fire</a:t>
                      </a:r>
                      <a:endParaRPr lang="en-US" dirty="0"/>
                    </a:p>
                  </a:txBody>
                  <a:tcPr/>
                </a:tc>
                <a:tc>
                  <a:txBody>
                    <a:bodyPr/>
                    <a:lstStyle/>
                    <a:p>
                      <a:endParaRPr lang="en-US" dirty="0" smtClean="0"/>
                    </a:p>
                    <a:p>
                      <a:r>
                        <a:rPr lang="en-US" dirty="0" smtClean="0"/>
                        <a:t>      0</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857250">
                <a:tc>
                  <a:txBody>
                    <a:bodyPr/>
                    <a:lstStyle/>
                    <a:p>
                      <a:endParaRPr lang="en-US" dirty="0" smtClean="0"/>
                    </a:p>
                    <a:p>
                      <a:r>
                        <a:rPr lang="en-US" dirty="0" smtClean="0"/>
                        <a:t>???????</a:t>
                      </a:r>
                      <a:endParaRPr lang="en-US" dirty="0"/>
                    </a:p>
                  </a:txBody>
                  <a:tcPr/>
                </a:tc>
                <a:tc>
                  <a:txBody>
                    <a:bodyPr/>
                    <a:lstStyle/>
                    <a:p>
                      <a:endParaRPr lang="en-US" dirty="0" smtClean="0"/>
                    </a:p>
                    <a:p>
                      <a:r>
                        <a:rPr lang="en-US" dirty="0" smtClean="0"/>
                        <a:t>      ?</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457200" y="-6052066"/>
            <a:ext cx="8305800" cy="126496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b="1"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b="1"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b="1"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b="1"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b="1"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b="1"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b="1"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b="1"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b="1"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b="1"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b="1"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b="1"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b="1"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b="1"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b="1"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b="1"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b="1"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Outline for CCAMMO Chapters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a:t>
            </a:r>
            <a:endParaRPr kumimoji="0" lang="en-US" sz="1400" b="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en-US" sz="1200" b="1" i="0" u="none" strike="noStrike" cap="none" normalizeH="0" baseline="0" dirty="0" smtClean="0">
                <a:ln>
                  <a:noFill/>
                </a:ln>
                <a:solidFill>
                  <a:schemeClr val="tx1"/>
                </a:solidFill>
                <a:effectLst/>
                <a:latin typeface="Arial" pitchFamily="34" charset="0"/>
                <a:ea typeface="Times New Roman" pitchFamily="18" charset="0"/>
              </a:rPr>
              <a:t>Use Future “Cornerstone Scenarios” as estimate of climate, forest cover, and human population projections. </a:t>
            </a:r>
            <a:endParaRPr lang="en-US" sz="1200" b="1" dirty="0" smtClean="0">
              <a:latin typeface="Arial" pitchFamily="34" charset="0"/>
              <a:ea typeface="Times New Roman" pitchFamily="18" charset="0"/>
            </a:endParaRPr>
          </a:p>
          <a:p>
            <a:pPr lvl="0" eaLnBrk="0" fontAlgn="base" hangingPunct="0">
              <a:spcBef>
                <a:spcPct val="0"/>
              </a:spcBef>
              <a:spcAft>
                <a:spcPct val="0"/>
              </a:spcAft>
            </a:pPr>
            <a:r>
              <a:rPr kumimoji="0" lang="en-US" sz="1200" b="1" i="0" u="none" strike="noStrike" cap="none" normalizeH="0" baseline="0" dirty="0" smtClean="0">
                <a:ln>
                  <a:noFill/>
                </a:ln>
                <a:solidFill>
                  <a:schemeClr val="tx1"/>
                </a:solidFill>
                <a:effectLst/>
                <a:latin typeface="Arial" pitchFamily="34" charset="0"/>
                <a:ea typeface="Times New Roman" pitchFamily="18" charset="0"/>
              </a:rPr>
              <a:t>Supplement with ensemble GCM.</a:t>
            </a:r>
            <a:endParaRPr kumimoji="0" lang="en-US" sz="12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2010 to 2060 – 50 years</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rPr>
              <a:t>Characterize vulnerability</a:t>
            </a:r>
            <a:endParaRPr kumimoji="0" lang="en-US" sz="12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Vulnerable = “threat” increases</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a:t>
            </a:r>
            <a:r>
              <a:rPr lang="en-US" sz="1200" dirty="0" smtClean="0">
                <a:latin typeface="Arial" pitchFamily="34" charset="0"/>
                <a:ea typeface="Times New Roman" pitchFamily="18" charset="0"/>
              </a:rPr>
              <a:t>     </a:t>
            </a: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“value” decreases</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Where are social and biological systems most vulnerable?</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Now </a:t>
            </a:r>
            <a:r>
              <a:rPr lang="en-US" sz="1200" dirty="0" smtClean="0">
                <a:latin typeface="Arial" pitchFamily="34" charset="0"/>
                <a:ea typeface="Times New Roman" pitchFamily="18" charset="0"/>
              </a:rPr>
              <a:t> - </a:t>
            </a:r>
            <a:r>
              <a:rPr kumimoji="0" lang="en-US" sz="1200" b="1" i="0" u="none" strike="noStrike" cap="none" normalizeH="0" baseline="0" dirty="0" smtClean="0">
                <a:ln>
                  <a:noFill/>
                </a:ln>
                <a:solidFill>
                  <a:schemeClr val="tx2"/>
                </a:solidFill>
                <a:effectLst/>
                <a:latin typeface="Arial" pitchFamily="34" charset="0"/>
                <a:ea typeface="Times New Roman" pitchFamily="18" charset="0"/>
              </a:rPr>
              <a:t>vulnerability under current climatic conditions</a:t>
            </a:r>
            <a:endParaRPr kumimoji="0" lang="en-US" sz="12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In the future </a:t>
            </a:r>
            <a:r>
              <a:rPr lang="en-US" sz="1200" dirty="0" smtClean="0">
                <a:solidFill>
                  <a:schemeClr val="tx2"/>
                </a:solidFill>
                <a:latin typeface="Arial" pitchFamily="34" charset="0"/>
                <a:ea typeface="Times New Roman" pitchFamily="18" charset="0"/>
              </a:rPr>
              <a:t>- </a:t>
            </a:r>
            <a:r>
              <a:rPr kumimoji="0" lang="en-US" sz="1200" b="1" i="0" u="none" strike="noStrike" cap="none" normalizeH="0" baseline="0" dirty="0" smtClean="0">
                <a:ln>
                  <a:noFill/>
                </a:ln>
                <a:solidFill>
                  <a:schemeClr val="tx2"/>
                </a:solidFill>
                <a:effectLst/>
                <a:latin typeface="Arial" pitchFamily="34" charset="0"/>
                <a:ea typeface="Times New Roman" pitchFamily="18" charset="0"/>
              </a:rPr>
              <a:t>vulnerability under future climatic projections</a:t>
            </a:r>
            <a:endParaRPr lang="en-US" sz="1200" b="1" dirty="0" smtClean="0">
              <a:solidFill>
                <a:schemeClr val="tx2"/>
              </a:solidFill>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rPr>
              <a:t>Characterize risk </a:t>
            </a:r>
            <a:endParaRPr kumimoji="0" lang="en-US" sz="12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Where are the consequences of change greatest?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rPr>
              <a:t>What management options/activities could be implemented to reduce vulnerability?</a:t>
            </a:r>
            <a:endParaRPr kumimoji="0" lang="en-US" sz="12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Use common resilience definition</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“managing to increase resilience to climate change”</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a:t>
            </a:r>
            <a:r>
              <a:rPr lang="en-US" sz="1200" dirty="0" smtClean="0">
                <a:latin typeface="Arial" pitchFamily="34" charset="0"/>
                <a:ea typeface="Times New Roman" pitchFamily="18" charset="0"/>
              </a:rPr>
              <a:t>  	</a:t>
            </a:r>
            <a:r>
              <a:rPr kumimoji="0" lang="en-US" sz="1200" b="0" i="0" u="none" strike="noStrike" cap="none" normalizeH="0" baseline="0" dirty="0" smtClean="0">
                <a:ln>
                  <a:noFill/>
                </a:ln>
                <a:solidFill>
                  <a:schemeClr val="tx1"/>
                </a:solidFill>
                <a:effectLst/>
                <a:latin typeface="Arial" pitchFamily="34" charset="0"/>
                <a:ea typeface="Times New Roman" pitchFamily="18" charset="0"/>
              </a:rPr>
              <a:t>…so they can adapt to change</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…so they can help mitigate change (C sequestration)</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rPr>
              <a:t>Overall concepts to be addressed</a:t>
            </a:r>
            <a:endParaRPr kumimoji="0" lang="en-US" sz="12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What do we already know about effects of climate on threat/value?</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How have we managed in the face of disturbance climatic variation before?</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What can this tell us about how to manage in the future?</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What can we do now?</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What can/should we do in 10, 20,…50 years?</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Where should we implement management practices first (tie-in to risk)?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Case studies to provide specific “stand level” examples</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Characterize </a:t>
            </a:r>
            <a:r>
              <a:rPr kumimoji="0" lang="en-US" sz="1200" b="1" i="0" u="none" strike="noStrike" cap="none" normalizeH="0" baseline="0" dirty="0" smtClean="0">
                <a:ln>
                  <a:noFill/>
                </a:ln>
                <a:solidFill>
                  <a:schemeClr val="tx2"/>
                </a:solidFill>
                <a:effectLst/>
                <a:latin typeface="Arial" pitchFamily="34" charset="0"/>
                <a:ea typeface="Times New Roman" pitchFamily="18" charset="0"/>
              </a:rPr>
              <a:t>vulnerability in the future with “CC Management” </a:t>
            </a:r>
            <a:endParaRPr kumimoji="0" lang="en-US" sz="1200" b="1" i="0" u="none" strike="noStrike" cap="none" normalizeH="0" baseline="0" dirty="0" smtClean="0">
              <a:ln>
                <a:noFill/>
              </a:ln>
              <a:solidFill>
                <a:schemeClr val="tx2"/>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rPr>
              <a:t>Uncertainty/Confidence/Consequences</a:t>
            </a:r>
            <a:endParaRPr kumimoji="0" lang="en-US" sz="1200" b="1"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514600"/>
            <a:ext cx="7924800" cy="1754326"/>
          </a:xfrm>
          <a:prstGeom prst="rect">
            <a:avLst/>
          </a:prstGeom>
        </p:spPr>
        <p:txBody>
          <a:bodyPr wrap="square">
            <a:spAutoFit/>
          </a:bodyPr>
          <a:lstStyle/>
          <a:p>
            <a:pPr lvl="0" eaLnBrk="0" fontAlgn="base" hangingPunct="0">
              <a:spcBef>
                <a:spcPct val="0"/>
              </a:spcBef>
              <a:spcAft>
                <a:spcPct val="0"/>
              </a:spcAft>
            </a:pPr>
            <a:r>
              <a:rPr lang="en-US" b="1" dirty="0" smtClean="0">
                <a:latin typeface="Arial" pitchFamily="34" charset="0"/>
                <a:ea typeface="Times New Roman" pitchFamily="18" charset="0"/>
              </a:rPr>
              <a:t>Use Future “Cornerstone Scenarios” as estimate of climate, forest cover, and human population projections. </a:t>
            </a:r>
          </a:p>
          <a:p>
            <a:pPr lvl="0" eaLnBrk="0" fontAlgn="base" hangingPunct="0">
              <a:spcBef>
                <a:spcPct val="0"/>
              </a:spcBef>
              <a:spcAft>
                <a:spcPct val="0"/>
              </a:spcAft>
            </a:pPr>
            <a:endParaRPr lang="en-US" b="1" dirty="0" smtClean="0">
              <a:latin typeface="Arial" pitchFamily="34" charset="0"/>
              <a:ea typeface="Times New Roman" pitchFamily="18" charset="0"/>
            </a:endParaRPr>
          </a:p>
          <a:p>
            <a:pPr lvl="0" eaLnBrk="0" fontAlgn="base" hangingPunct="0">
              <a:spcBef>
                <a:spcPct val="0"/>
              </a:spcBef>
              <a:spcAft>
                <a:spcPct val="0"/>
              </a:spcAft>
            </a:pPr>
            <a:r>
              <a:rPr lang="en-US" b="1" dirty="0" smtClean="0">
                <a:latin typeface="Arial" pitchFamily="34" charset="0"/>
                <a:ea typeface="Times New Roman" pitchFamily="18" charset="0"/>
              </a:rPr>
              <a:t>Supplement with “ensemble” GCMs</a:t>
            </a:r>
            <a:endParaRPr lang="en-US" b="1" dirty="0" smtClean="0">
              <a:latin typeface="Arial" pitchFamily="34" charset="0"/>
            </a:endParaRPr>
          </a:p>
          <a:p>
            <a:pPr lvl="0" eaLnBrk="0" fontAlgn="base" hangingPunct="0">
              <a:spcBef>
                <a:spcPct val="0"/>
              </a:spcBef>
              <a:spcAft>
                <a:spcPct val="0"/>
              </a:spcAft>
            </a:pPr>
            <a:endParaRPr lang="en-US" dirty="0" smtClean="0">
              <a:latin typeface="Arial" pitchFamily="34" charset="0"/>
              <a:ea typeface="Times New Roman" pitchFamily="18" charset="0"/>
            </a:endParaRPr>
          </a:p>
          <a:p>
            <a:pPr lvl="0" eaLnBrk="0" fontAlgn="base" hangingPunct="0">
              <a:spcBef>
                <a:spcPct val="0"/>
              </a:spcBef>
              <a:spcAft>
                <a:spcPct val="0"/>
              </a:spcAft>
            </a:pPr>
            <a:r>
              <a:rPr lang="en-US" dirty="0" smtClean="0">
                <a:latin typeface="Arial" pitchFamily="34" charset="0"/>
                <a:ea typeface="Times New Roman" pitchFamily="18" charset="0"/>
              </a:rPr>
              <a:t>    2010 to 2060 – 50 years</a:t>
            </a:r>
            <a:endParaRPr lang="en-US" dirty="0" smtClean="0">
              <a:latin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443841"/>
            <a:ext cx="8153400" cy="3970318"/>
          </a:xfrm>
          <a:prstGeom prst="rect">
            <a:avLst/>
          </a:prstGeom>
        </p:spPr>
        <p:txBody>
          <a:bodyPr wrap="square">
            <a:spAutoFit/>
          </a:bodyPr>
          <a:lstStyle/>
          <a:p>
            <a:pPr lvl="0" eaLnBrk="0" fontAlgn="base" hangingPunct="0">
              <a:spcBef>
                <a:spcPct val="0"/>
              </a:spcBef>
              <a:spcAft>
                <a:spcPct val="0"/>
              </a:spcAft>
            </a:pPr>
            <a:r>
              <a:rPr lang="en-US" b="1" dirty="0" smtClean="0">
                <a:latin typeface="Arial" pitchFamily="34" charset="0"/>
                <a:ea typeface="Times New Roman" pitchFamily="18" charset="0"/>
              </a:rPr>
              <a:t>Characterize vulnerability</a:t>
            </a:r>
            <a:endParaRPr lang="en-US" b="1" dirty="0" smtClean="0">
              <a:latin typeface="Arial" pitchFamily="34" charset="0"/>
            </a:endParaRPr>
          </a:p>
          <a:p>
            <a:pPr lvl="0" eaLnBrk="0" fontAlgn="base" hangingPunct="0">
              <a:spcBef>
                <a:spcPct val="0"/>
              </a:spcBef>
              <a:spcAft>
                <a:spcPct val="0"/>
              </a:spcAft>
            </a:pPr>
            <a:r>
              <a:rPr lang="en-US" dirty="0" smtClean="0">
                <a:latin typeface="Arial" pitchFamily="34" charset="0"/>
                <a:ea typeface="Times New Roman" pitchFamily="18" charset="0"/>
              </a:rPr>
              <a:t>      </a:t>
            </a:r>
          </a:p>
          <a:p>
            <a:pPr lvl="0" eaLnBrk="0" fontAlgn="base" hangingPunct="0">
              <a:spcBef>
                <a:spcPct val="0"/>
              </a:spcBef>
              <a:spcAft>
                <a:spcPct val="0"/>
              </a:spcAft>
            </a:pPr>
            <a:r>
              <a:rPr lang="en-US" dirty="0" smtClean="0">
                <a:latin typeface="Arial" pitchFamily="34" charset="0"/>
                <a:ea typeface="Times New Roman" pitchFamily="18" charset="0"/>
              </a:rPr>
              <a:t>Vulnerable = “threat” increases</a:t>
            </a:r>
            <a:endParaRPr lang="en-US" dirty="0" smtClean="0">
              <a:latin typeface="Arial" pitchFamily="34" charset="0"/>
            </a:endParaRPr>
          </a:p>
          <a:p>
            <a:pPr lvl="0" eaLnBrk="0" fontAlgn="base" hangingPunct="0">
              <a:spcBef>
                <a:spcPct val="0"/>
              </a:spcBef>
              <a:spcAft>
                <a:spcPct val="0"/>
              </a:spcAft>
            </a:pPr>
            <a:r>
              <a:rPr lang="en-US" dirty="0" smtClean="0">
                <a:latin typeface="Arial" pitchFamily="34" charset="0"/>
                <a:ea typeface="Times New Roman" pitchFamily="18" charset="0"/>
              </a:rPr>
              <a:t>	       “value” decreases</a:t>
            </a:r>
            <a:endParaRPr lang="en-US" dirty="0" smtClean="0">
              <a:latin typeface="Arial" pitchFamily="34" charset="0"/>
            </a:endParaRPr>
          </a:p>
          <a:p>
            <a:pPr lvl="0" eaLnBrk="0" fontAlgn="base" hangingPunct="0">
              <a:spcBef>
                <a:spcPct val="0"/>
              </a:spcBef>
              <a:spcAft>
                <a:spcPct val="0"/>
              </a:spcAft>
            </a:pPr>
            <a:r>
              <a:rPr lang="en-US" dirty="0" smtClean="0">
                <a:latin typeface="Arial" pitchFamily="34" charset="0"/>
                <a:ea typeface="Times New Roman" pitchFamily="18" charset="0"/>
              </a:rPr>
              <a:t>  </a:t>
            </a:r>
            <a:endParaRPr lang="en-US" dirty="0" smtClean="0">
              <a:latin typeface="Arial" pitchFamily="34" charset="0"/>
            </a:endParaRPr>
          </a:p>
          <a:p>
            <a:pPr lvl="0" eaLnBrk="0" fontAlgn="base" hangingPunct="0">
              <a:spcBef>
                <a:spcPct val="0"/>
              </a:spcBef>
              <a:spcAft>
                <a:spcPct val="0"/>
              </a:spcAft>
            </a:pPr>
            <a:r>
              <a:rPr lang="en-US" dirty="0" smtClean="0">
                <a:latin typeface="Arial" pitchFamily="34" charset="0"/>
                <a:ea typeface="Times New Roman" pitchFamily="18" charset="0"/>
              </a:rPr>
              <a:t>                  Where are social and biological systems most vulnerable?</a:t>
            </a:r>
            <a:endParaRPr lang="en-US" dirty="0" smtClean="0">
              <a:latin typeface="Arial" pitchFamily="34" charset="0"/>
            </a:endParaRPr>
          </a:p>
          <a:p>
            <a:pPr lvl="0" eaLnBrk="0" fontAlgn="base" hangingPunct="0">
              <a:spcBef>
                <a:spcPct val="0"/>
              </a:spcBef>
              <a:spcAft>
                <a:spcPct val="0"/>
              </a:spcAft>
            </a:pPr>
            <a:r>
              <a:rPr lang="en-US" dirty="0" smtClean="0">
                <a:latin typeface="Arial" pitchFamily="34" charset="0"/>
                <a:ea typeface="Times New Roman" pitchFamily="18" charset="0"/>
              </a:rPr>
              <a:t>      	         now  - </a:t>
            </a:r>
            <a:r>
              <a:rPr lang="en-US" b="1" dirty="0" smtClean="0">
                <a:solidFill>
                  <a:schemeClr val="tx2"/>
                </a:solidFill>
                <a:latin typeface="Arial" pitchFamily="34" charset="0"/>
                <a:ea typeface="Times New Roman" pitchFamily="18" charset="0"/>
              </a:rPr>
              <a:t>vulnerability under current climatic conditions</a:t>
            </a:r>
            <a:endParaRPr lang="en-US" b="1" dirty="0" smtClean="0">
              <a:latin typeface="Arial" pitchFamily="34" charset="0"/>
            </a:endParaRPr>
          </a:p>
          <a:p>
            <a:pPr lvl="0" eaLnBrk="0" fontAlgn="base" hangingPunct="0">
              <a:spcBef>
                <a:spcPct val="0"/>
              </a:spcBef>
              <a:spcAft>
                <a:spcPct val="0"/>
              </a:spcAft>
            </a:pPr>
            <a:r>
              <a:rPr lang="en-US" dirty="0" smtClean="0">
                <a:latin typeface="Arial" pitchFamily="34" charset="0"/>
                <a:ea typeface="Times New Roman" pitchFamily="18" charset="0"/>
              </a:rPr>
              <a:t>      	         in the future </a:t>
            </a:r>
            <a:r>
              <a:rPr lang="en-US" dirty="0" smtClean="0">
                <a:solidFill>
                  <a:schemeClr val="tx2"/>
                </a:solidFill>
                <a:latin typeface="Arial" pitchFamily="34" charset="0"/>
                <a:ea typeface="Times New Roman" pitchFamily="18" charset="0"/>
              </a:rPr>
              <a:t>- </a:t>
            </a:r>
            <a:r>
              <a:rPr lang="en-US" b="1" dirty="0" smtClean="0">
                <a:solidFill>
                  <a:schemeClr val="tx2"/>
                </a:solidFill>
                <a:latin typeface="Arial" pitchFamily="34" charset="0"/>
                <a:ea typeface="Times New Roman" pitchFamily="18" charset="0"/>
              </a:rPr>
              <a:t>vulnerability under future climatic projections</a:t>
            </a:r>
            <a:endParaRPr lang="en-US" b="1" dirty="0" smtClean="0">
              <a:solidFill>
                <a:schemeClr val="tx2"/>
              </a:solidFill>
              <a:latin typeface="Arial" pitchFamily="34" charset="0"/>
            </a:endParaRPr>
          </a:p>
          <a:p>
            <a:pPr lvl="0" eaLnBrk="0" fontAlgn="base" hangingPunct="0">
              <a:spcBef>
                <a:spcPct val="0"/>
              </a:spcBef>
              <a:spcAft>
                <a:spcPct val="0"/>
              </a:spcAft>
            </a:pPr>
            <a:endParaRPr lang="en-US" dirty="0" smtClean="0">
              <a:latin typeface="Arial" pitchFamily="34" charset="0"/>
              <a:ea typeface="Times New Roman" pitchFamily="18" charset="0"/>
            </a:endParaRPr>
          </a:p>
          <a:p>
            <a:pPr lvl="0" eaLnBrk="0" fontAlgn="base" hangingPunct="0">
              <a:spcBef>
                <a:spcPct val="0"/>
              </a:spcBef>
              <a:spcAft>
                <a:spcPct val="0"/>
              </a:spcAft>
            </a:pPr>
            <a:endParaRPr lang="en-US" b="1" dirty="0" smtClean="0">
              <a:latin typeface="Arial" pitchFamily="34" charset="0"/>
              <a:ea typeface="Times New Roman" pitchFamily="18" charset="0"/>
            </a:endParaRPr>
          </a:p>
          <a:p>
            <a:pPr lvl="0" eaLnBrk="0" fontAlgn="base" hangingPunct="0">
              <a:spcBef>
                <a:spcPct val="0"/>
              </a:spcBef>
              <a:spcAft>
                <a:spcPct val="0"/>
              </a:spcAft>
            </a:pPr>
            <a:endParaRPr lang="en-US" b="1" dirty="0" smtClean="0">
              <a:latin typeface="Arial" pitchFamily="34" charset="0"/>
              <a:ea typeface="Times New Roman" pitchFamily="18" charset="0"/>
            </a:endParaRPr>
          </a:p>
          <a:p>
            <a:pPr lvl="0" eaLnBrk="0" fontAlgn="base" hangingPunct="0">
              <a:spcBef>
                <a:spcPct val="0"/>
              </a:spcBef>
              <a:spcAft>
                <a:spcPct val="0"/>
              </a:spcAft>
            </a:pPr>
            <a:r>
              <a:rPr lang="en-US" b="1" dirty="0" smtClean="0">
                <a:latin typeface="Arial" pitchFamily="34" charset="0"/>
                <a:ea typeface="Times New Roman" pitchFamily="18" charset="0"/>
              </a:rPr>
              <a:t>Characterize risk </a:t>
            </a:r>
          </a:p>
          <a:p>
            <a:pPr lvl="0" eaLnBrk="0" fontAlgn="base" hangingPunct="0">
              <a:spcBef>
                <a:spcPct val="0"/>
              </a:spcBef>
              <a:spcAft>
                <a:spcPct val="0"/>
              </a:spcAft>
            </a:pPr>
            <a:endParaRPr lang="en-US" b="1" dirty="0" smtClean="0">
              <a:latin typeface="Arial" pitchFamily="34" charset="0"/>
            </a:endParaRPr>
          </a:p>
          <a:p>
            <a:pPr lvl="0" eaLnBrk="0" fontAlgn="base" hangingPunct="0">
              <a:spcBef>
                <a:spcPct val="0"/>
              </a:spcBef>
              <a:spcAft>
                <a:spcPct val="0"/>
              </a:spcAft>
            </a:pPr>
            <a:r>
              <a:rPr lang="en-US" dirty="0" smtClean="0">
                <a:latin typeface="Arial" pitchFamily="34" charset="0"/>
                <a:ea typeface="Times New Roman" pitchFamily="18" charset="0"/>
              </a:rPr>
              <a:t>       Where are the consequences of change greatest?</a:t>
            </a:r>
            <a:endParaRPr lang="en-US" dirty="0" smtClean="0">
              <a:latin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8001000" cy="6186309"/>
          </a:xfrm>
          <a:prstGeom prst="rect">
            <a:avLst/>
          </a:prstGeom>
        </p:spPr>
        <p:txBody>
          <a:bodyPr wrap="square">
            <a:spAutoFit/>
          </a:bodyPr>
          <a:lstStyle/>
          <a:p>
            <a:pPr lvl="0" eaLnBrk="0" fontAlgn="base" hangingPunct="0">
              <a:spcBef>
                <a:spcPct val="0"/>
              </a:spcBef>
              <a:spcAft>
                <a:spcPct val="0"/>
              </a:spcAft>
            </a:pPr>
            <a:r>
              <a:rPr lang="en-US" b="1" dirty="0" smtClean="0">
                <a:latin typeface="Arial" pitchFamily="34" charset="0"/>
                <a:ea typeface="Times New Roman" pitchFamily="18" charset="0"/>
              </a:rPr>
              <a:t>What management options/activities could be implemented to reduce vulnerability?</a:t>
            </a:r>
          </a:p>
          <a:p>
            <a:pPr lvl="0" eaLnBrk="0" fontAlgn="base" hangingPunct="0">
              <a:spcBef>
                <a:spcPct val="0"/>
              </a:spcBef>
              <a:spcAft>
                <a:spcPct val="0"/>
              </a:spcAft>
            </a:pPr>
            <a:endParaRPr lang="en-US" b="1" dirty="0" smtClean="0">
              <a:latin typeface="Arial" pitchFamily="34" charset="0"/>
            </a:endParaRPr>
          </a:p>
          <a:p>
            <a:pPr lvl="0" eaLnBrk="0" fontAlgn="base" hangingPunct="0">
              <a:spcBef>
                <a:spcPct val="0"/>
              </a:spcBef>
              <a:spcAft>
                <a:spcPct val="0"/>
              </a:spcAft>
            </a:pPr>
            <a:r>
              <a:rPr lang="en-US" dirty="0" smtClean="0">
                <a:latin typeface="Arial" pitchFamily="34" charset="0"/>
                <a:ea typeface="Times New Roman" pitchFamily="18" charset="0"/>
              </a:rPr>
              <a:t>Use common resilience definition</a:t>
            </a:r>
            <a:endParaRPr lang="en-US" dirty="0" smtClean="0">
              <a:latin typeface="Arial" pitchFamily="34" charset="0"/>
            </a:endParaRPr>
          </a:p>
          <a:p>
            <a:pPr lvl="0" eaLnBrk="0" fontAlgn="base" hangingPunct="0">
              <a:spcBef>
                <a:spcPct val="0"/>
              </a:spcBef>
              <a:spcAft>
                <a:spcPct val="0"/>
              </a:spcAft>
            </a:pPr>
            <a:r>
              <a:rPr lang="en-US" dirty="0" smtClean="0">
                <a:latin typeface="Arial" pitchFamily="34" charset="0"/>
                <a:ea typeface="Times New Roman" pitchFamily="18" charset="0"/>
              </a:rPr>
              <a:t>	“managing to increase resilience to climate change”</a:t>
            </a:r>
            <a:endParaRPr lang="en-US" dirty="0" smtClean="0">
              <a:latin typeface="Arial" pitchFamily="34" charset="0"/>
            </a:endParaRPr>
          </a:p>
          <a:p>
            <a:pPr lvl="0" eaLnBrk="0" fontAlgn="base" hangingPunct="0">
              <a:spcBef>
                <a:spcPct val="0"/>
              </a:spcBef>
              <a:spcAft>
                <a:spcPct val="0"/>
              </a:spcAft>
            </a:pPr>
            <a:r>
              <a:rPr lang="en-US" dirty="0" smtClean="0">
                <a:latin typeface="Arial" pitchFamily="34" charset="0"/>
                <a:ea typeface="Times New Roman" pitchFamily="18" charset="0"/>
              </a:rPr>
              <a:t>	  	…so they can adapt to change</a:t>
            </a:r>
            <a:endParaRPr lang="en-US" dirty="0" smtClean="0">
              <a:latin typeface="Arial" pitchFamily="34" charset="0"/>
            </a:endParaRPr>
          </a:p>
          <a:p>
            <a:pPr lvl="0" eaLnBrk="0" fontAlgn="base" hangingPunct="0">
              <a:spcBef>
                <a:spcPct val="0"/>
              </a:spcBef>
              <a:spcAft>
                <a:spcPct val="0"/>
              </a:spcAft>
            </a:pPr>
            <a:r>
              <a:rPr lang="en-US" dirty="0" smtClean="0">
                <a:latin typeface="Arial" pitchFamily="34" charset="0"/>
                <a:ea typeface="Times New Roman" pitchFamily="18" charset="0"/>
              </a:rPr>
              <a:t>		…so they can help mitigate change (C sequestration)</a:t>
            </a:r>
            <a:endParaRPr lang="en-US" dirty="0" smtClean="0">
              <a:latin typeface="Arial" pitchFamily="34" charset="0"/>
            </a:endParaRPr>
          </a:p>
          <a:p>
            <a:pPr lvl="0" eaLnBrk="0" fontAlgn="base" hangingPunct="0">
              <a:spcBef>
                <a:spcPct val="0"/>
              </a:spcBef>
              <a:spcAft>
                <a:spcPct val="0"/>
              </a:spcAft>
            </a:pPr>
            <a:endParaRPr lang="en-US" dirty="0" smtClean="0">
              <a:latin typeface="Arial" pitchFamily="34" charset="0"/>
              <a:ea typeface="Times New Roman" pitchFamily="18" charset="0"/>
            </a:endParaRPr>
          </a:p>
          <a:p>
            <a:pPr lvl="0" eaLnBrk="0" fontAlgn="base" hangingPunct="0">
              <a:spcBef>
                <a:spcPct val="0"/>
              </a:spcBef>
              <a:spcAft>
                <a:spcPct val="0"/>
              </a:spcAft>
            </a:pPr>
            <a:r>
              <a:rPr lang="en-US" b="1" dirty="0" smtClean="0">
                <a:latin typeface="Arial" pitchFamily="34" charset="0"/>
                <a:ea typeface="Times New Roman" pitchFamily="18" charset="0"/>
              </a:rPr>
              <a:t>Overall concepts to be addressed</a:t>
            </a:r>
          </a:p>
          <a:p>
            <a:pPr lvl="0" eaLnBrk="0" fontAlgn="base" hangingPunct="0">
              <a:spcBef>
                <a:spcPct val="0"/>
              </a:spcBef>
              <a:spcAft>
                <a:spcPct val="0"/>
              </a:spcAft>
            </a:pPr>
            <a:endParaRPr lang="en-US" b="1" dirty="0" smtClean="0">
              <a:latin typeface="Arial" pitchFamily="34" charset="0"/>
            </a:endParaRPr>
          </a:p>
          <a:p>
            <a:pPr lvl="0" eaLnBrk="0" fontAlgn="base" hangingPunct="0">
              <a:spcBef>
                <a:spcPct val="0"/>
              </a:spcBef>
              <a:spcAft>
                <a:spcPct val="0"/>
              </a:spcAft>
            </a:pPr>
            <a:r>
              <a:rPr lang="en-US" dirty="0" smtClean="0">
                <a:latin typeface="Arial" pitchFamily="34" charset="0"/>
                <a:ea typeface="Times New Roman" pitchFamily="18" charset="0"/>
              </a:rPr>
              <a:t>What do we already know about effects of climate on threat/value?</a:t>
            </a:r>
            <a:endParaRPr lang="en-US" dirty="0" smtClean="0">
              <a:latin typeface="Arial" pitchFamily="34" charset="0"/>
            </a:endParaRPr>
          </a:p>
          <a:p>
            <a:pPr lvl="0" eaLnBrk="0" fontAlgn="base" hangingPunct="0">
              <a:spcBef>
                <a:spcPct val="0"/>
              </a:spcBef>
              <a:spcAft>
                <a:spcPct val="0"/>
              </a:spcAft>
            </a:pPr>
            <a:endParaRPr lang="en-US" dirty="0" smtClean="0">
              <a:latin typeface="Arial" pitchFamily="34" charset="0"/>
              <a:ea typeface="Times New Roman" pitchFamily="18" charset="0"/>
            </a:endParaRPr>
          </a:p>
          <a:p>
            <a:pPr lvl="0" eaLnBrk="0" fontAlgn="base" hangingPunct="0">
              <a:spcBef>
                <a:spcPct val="0"/>
              </a:spcBef>
              <a:spcAft>
                <a:spcPct val="0"/>
              </a:spcAft>
            </a:pPr>
            <a:r>
              <a:rPr lang="en-US" dirty="0" smtClean="0">
                <a:latin typeface="Arial" pitchFamily="34" charset="0"/>
                <a:ea typeface="Times New Roman" pitchFamily="18" charset="0"/>
              </a:rPr>
              <a:t>How have we managed in the face of disturbance &amp; climatic variation before?</a:t>
            </a:r>
            <a:endParaRPr lang="en-US" dirty="0" smtClean="0">
              <a:latin typeface="Arial" pitchFamily="34" charset="0"/>
            </a:endParaRPr>
          </a:p>
          <a:p>
            <a:pPr lvl="0" eaLnBrk="0" fontAlgn="base" hangingPunct="0">
              <a:spcBef>
                <a:spcPct val="0"/>
              </a:spcBef>
              <a:spcAft>
                <a:spcPct val="0"/>
              </a:spcAft>
            </a:pPr>
            <a:r>
              <a:rPr lang="en-US" dirty="0" smtClean="0">
                <a:latin typeface="Arial" pitchFamily="34" charset="0"/>
                <a:ea typeface="Times New Roman" pitchFamily="18" charset="0"/>
              </a:rPr>
              <a:t>	What can this tell us about how to manage in the future?</a:t>
            </a:r>
            <a:endParaRPr lang="en-US" dirty="0" smtClean="0">
              <a:latin typeface="Arial" pitchFamily="34" charset="0"/>
            </a:endParaRPr>
          </a:p>
          <a:p>
            <a:pPr lvl="0" eaLnBrk="0" fontAlgn="base" hangingPunct="0">
              <a:spcBef>
                <a:spcPct val="0"/>
              </a:spcBef>
              <a:spcAft>
                <a:spcPct val="0"/>
              </a:spcAft>
            </a:pPr>
            <a:r>
              <a:rPr lang="en-US" dirty="0" smtClean="0">
                <a:latin typeface="Arial" pitchFamily="34" charset="0"/>
                <a:ea typeface="Times New Roman" pitchFamily="18" charset="0"/>
              </a:rPr>
              <a:t>	What can we do now?</a:t>
            </a:r>
            <a:endParaRPr lang="en-US" dirty="0" smtClean="0">
              <a:latin typeface="Arial" pitchFamily="34" charset="0"/>
            </a:endParaRPr>
          </a:p>
          <a:p>
            <a:pPr lvl="0" eaLnBrk="0" fontAlgn="base" hangingPunct="0">
              <a:spcBef>
                <a:spcPct val="0"/>
              </a:spcBef>
              <a:spcAft>
                <a:spcPct val="0"/>
              </a:spcAft>
            </a:pPr>
            <a:r>
              <a:rPr lang="en-US" dirty="0" smtClean="0">
                <a:latin typeface="Arial" pitchFamily="34" charset="0"/>
                <a:ea typeface="Times New Roman" pitchFamily="18" charset="0"/>
              </a:rPr>
              <a:t>	What can/should we do in 10, 20,…50 years?</a:t>
            </a:r>
          </a:p>
          <a:p>
            <a:pPr lvl="0" eaLnBrk="0" fontAlgn="base" hangingPunct="0">
              <a:spcBef>
                <a:spcPct val="0"/>
              </a:spcBef>
              <a:spcAft>
                <a:spcPct val="0"/>
              </a:spcAft>
            </a:pPr>
            <a:endParaRPr lang="en-US" dirty="0" smtClean="0">
              <a:latin typeface="Arial" pitchFamily="34" charset="0"/>
            </a:endParaRPr>
          </a:p>
          <a:p>
            <a:pPr lvl="0" eaLnBrk="0" fontAlgn="base" hangingPunct="0">
              <a:spcBef>
                <a:spcPct val="0"/>
              </a:spcBef>
              <a:spcAft>
                <a:spcPct val="0"/>
              </a:spcAft>
            </a:pPr>
            <a:r>
              <a:rPr lang="en-US" dirty="0" smtClean="0">
                <a:latin typeface="Arial" pitchFamily="34" charset="0"/>
                <a:ea typeface="Times New Roman" pitchFamily="18" charset="0"/>
              </a:rPr>
              <a:t>Where should we implement management practices first (…tie-in to risk)?</a:t>
            </a:r>
          </a:p>
          <a:p>
            <a:pPr lvl="0" eaLnBrk="0" fontAlgn="base" hangingPunct="0">
              <a:spcBef>
                <a:spcPct val="0"/>
              </a:spcBef>
              <a:spcAft>
                <a:spcPct val="0"/>
              </a:spcAft>
            </a:pPr>
            <a:r>
              <a:rPr lang="en-US" dirty="0" smtClean="0">
                <a:latin typeface="Arial" pitchFamily="34" charset="0"/>
                <a:ea typeface="Times New Roman" pitchFamily="18" charset="0"/>
              </a:rPr>
              <a:t>	</a:t>
            </a:r>
            <a:endParaRPr lang="en-US" dirty="0" smtClean="0">
              <a:latin typeface="Arial" pitchFamily="34" charset="0"/>
            </a:endParaRPr>
          </a:p>
          <a:p>
            <a:pPr lvl="0" eaLnBrk="0" fontAlgn="base" hangingPunct="0">
              <a:spcBef>
                <a:spcPct val="0"/>
              </a:spcBef>
              <a:spcAft>
                <a:spcPct val="0"/>
              </a:spcAft>
            </a:pPr>
            <a:r>
              <a:rPr lang="en-US" dirty="0" smtClean="0">
                <a:latin typeface="Arial" pitchFamily="34" charset="0"/>
                <a:ea typeface="Times New Roman" pitchFamily="18" charset="0"/>
              </a:rPr>
              <a:t>Case studies to provide specific “stand level” examples</a:t>
            </a:r>
            <a:endParaRPr lang="en-US" dirty="0" smtClean="0">
              <a:latin typeface="Arial" pitchFamily="34" charset="0"/>
            </a:endParaRPr>
          </a:p>
          <a:p>
            <a:pPr lvl="0" eaLnBrk="0" fontAlgn="base" hangingPunct="0">
              <a:spcBef>
                <a:spcPct val="0"/>
              </a:spcBef>
              <a:spcAft>
                <a:spcPct val="0"/>
              </a:spcAft>
            </a:pPr>
            <a:r>
              <a:rPr lang="en-US" dirty="0" smtClean="0">
                <a:latin typeface="Arial" pitchFamily="34" charset="0"/>
                <a:ea typeface="Times New Roman" pitchFamily="18" charset="0"/>
              </a:rPr>
              <a:t>	</a:t>
            </a:r>
          </a:p>
          <a:p>
            <a:pPr lvl="0" eaLnBrk="0" fontAlgn="base" hangingPunct="0">
              <a:spcBef>
                <a:spcPct val="0"/>
              </a:spcBef>
              <a:spcAft>
                <a:spcPct val="0"/>
              </a:spcAft>
            </a:pPr>
            <a:r>
              <a:rPr lang="en-US" dirty="0" smtClean="0">
                <a:latin typeface="Arial" pitchFamily="34" charset="0"/>
                <a:ea typeface="Times New Roman" pitchFamily="18" charset="0"/>
              </a:rPr>
              <a:t>	Characterize </a:t>
            </a:r>
            <a:r>
              <a:rPr lang="en-US" b="1" dirty="0" smtClean="0">
                <a:solidFill>
                  <a:schemeClr val="tx2"/>
                </a:solidFill>
                <a:latin typeface="Arial" pitchFamily="34" charset="0"/>
                <a:ea typeface="Times New Roman" pitchFamily="18" charset="0"/>
              </a:rPr>
              <a:t>vulnerability in the future with “CC Management”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219200"/>
            <a:ext cx="8229600" cy="3416320"/>
          </a:xfrm>
          <a:prstGeom prst="rect">
            <a:avLst/>
          </a:prstGeom>
          <a:noFill/>
        </p:spPr>
        <p:txBody>
          <a:bodyPr wrap="square" rtlCol="0">
            <a:spAutoFit/>
          </a:bodyPr>
          <a:lstStyle/>
          <a:p>
            <a:r>
              <a:rPr lang="en-US" sz="2400" dirty="0" smtClean="0">
                <a:solidFill>
                  <a:srgbClr val="0070C0"/>
                </a:solidFill>
              </a:rPr>
              <a:t>Vulnerability to current climate = VCC</a:t>
            </a:r>
          </a:p>
          <a:p>
            <a:r>
              <a:rPr lang="en-US" sz="2400" dirty="0" smtClean="0">
                <a:solidFill>
                  <a:srgbClr val="0070C0"/>
                </a:solidFill>
              </a:rPr>
              <a:t>Vulnerability to future climate = VFC</a:t>
            </a:r>
          </a:p>
          <a:p>
            <a:r>
              <a:rPr lang="en-US" sz="2400" dirty="0" smtClean="0">
                <a:solidFill>
                  <a:srgbClr val="0070C0"/>
                </a:solidFill>
              </a:rPr>
              <a:t>Vulnerability to future climate with  CC management = VFCCCM</a:t>
            </a:r>
          </a:p>
          <a:p>
            <a:endParaRPr lang="en-US" sz="2400" dirty="0" smtClean="0"/>
          </a:p>
          <a:p>
            <a:r>
              <a:rPr lang="en-US" sz="2400" dirty="0" smtClean="0"/>
              <a:t>If VCC = or &gt; than VFC,  then no CC management needed</a:t>
            </a:r>
          </a:p>
          <a:p>
            <a:endParaRPr lang="en-US" sz="2400" dirty="0" smtClean="0"/>
          </a:p>
          <a:p>
            <a:r>
              <a:rPr lang="en-US" sz="2400" dirty="0" smtClean="0"/>
              <a:t>If VCC &lt; VFC, then CC management needed</a:t>
            </a:r>
          </a:p>
          <a:p>
            <a:endParaRPr lang="en-US" sz="2400" dirty="0" smtClean="0"/>
          </a:p>
          <a:p>
            <a:r>
              <a:rPr lang="en-US" sz="2400" dirty="0" smtClean="0"/>
              <a:t>If VFC &gt; VFCCCM, then CC management effective </a:t>
            </a:r>
            <a:endParaRPr 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Timeline</a:t>
            </a:r>
            <a:endParaRPr lang="en-US" b="1" dirty="0"/>
          </a:p>
        </p:txBody>
      </p:sp>
      <p:sp>
        <p:nvSpPr>
          <p:cNvPr id="3" name="Content Placeholder 2"/>
          <p:cNvSpPr>
            <a:spLocks noGrp="1"/>
          </p:cNvSpPr>
          <p:nvPr>
            <p:ph idx="1"/>
          </p:nvPr>
        </p:nvSpPr>
        <p:spPr>
          <a:xfrm>
            <a:off x="457200" y="1447800"/>
            <a:ext cx="8229600" cy="4525963"/>
          </a:xfrm>
        </p:spPr>
        <p:txBody>
          <a:bodyPr>
            <a:normAutofit/>
          </a:bodyPr>
          <a:lstStyle/>
          <a:p>
            <a:pPr marL="0" lvl="0" indent="0" eaLnBrk="0" fontAlgn="base" hangingPunct="0">
              <a:spcBef>
                <a:spcPct val="0"/>
              </a:spcBef>
              <a:spcAft>
                <a:spcPct val="0"/>
              </a:spcAft>
              <a:buNone/>
              <a:tabLst>
                <a:tab pos="914400" algn="l"/>
              </a:tabLst>
            </a:pPr>
            <a:endParaRPr lang="en-US" dirty="0" smtClean="0">
              <a:latin typeface="Arial" pitchFamily="34" charset="0"/>
            </a:endParaRPr>
          </a:p>
          <a:p>
            <a:pPr marL="0" lvl="0" indent="0" eaLnBrk="0" fontAlgn="base" hangingPunct="0">
              <a:spcBef>
                <a:spcPct val="0"/>
              </a:spcBef>
              <a:spcAft>
                <a:spcPct val="0"/>
              </a:spcAft>
              <a:buNone/>
              <a:tabLst>
                <a:tab pos="914400" algn="l"/>
              </a:tabLst>
            </a:pPr>
            <a:r>
              <a:rPr lang="en-US" dirty="0" smtClean="0">
                <a:latin typeface="Calibri" pitchFamily="34" charset="0"/>
                <a:ea typeface="Calibri" pitchFamily="34" charset="0"/>
                <a:cs typeface="Times New Roman" pitchFamily="18" charset="0"/>
              </a:rPr>
              <a:t>August/September 2011 – presentation of “near final” chapters (</a:t>
            </a:r>
            <a:r>
              <a:rPr lang="en-US" dirty="0" smtClean="0">
                <a:latin typeface="Calibri" pitchFamily="34" charset="0"/>
                <a:ea typeface="Calibri" pitchFamily="34" charset="0"/>
                <a:cs typeface="Times New Roman" pitchFamily="18" charset="0"/>
              </a:rPr>
              <a:t>VTC)</a:t>
            </a:r>
            <a:endParaRPr lang="en-US" dirty="0" smtClean="0">
              <a:latin typeface="Calibri" pitchFamily="34" charset="0"/>
              <a:ea typeface="Calibri" pitchFamily="34" charset="0"/>
              <a:cs typeface="Times New Roman" pitchFamily="18" charset="0"/>
            </a:endParaRPr>
          </a:p>
          <a:p>
            <a:pPr marL="0" lvl="0" indent="0" eaLnBrk="0" fontAlgn="base" hangingPunct="0">
              <a:spcBef>
                <a:spcPct val="0"/>
              </a:spcBef>
              <a:spcAft>
                <a:spcPct val="0"/>
              </a:spcAft>
              <a:buNone/>
              <a:tabLst>
                <a:tab pos="914400" algn="l"/>
              </a:tabLst>
            </a:pPr>
            <a:endParaRPr lang="en-US" dirty="0" smtClean="0">
              <a:latin typeface="Arial" pitchFamily="34" charset="0"/>
            </a:endParaRPr>
          </a:p>
          <a:p>
            <a:pPr marL="0" lvl="0" indent="0" eaLnBrk="0" fontAlgn="base" hangingPunct="0">
              <a:spcBef>
                <a:spcPct val="0"/>
              </a:spcBef>
              <a:spcAft>
                <a:spcPct val="0"/>
              </a:spcAft>
              <a:buNone/>
              <a:tabLst>
                <a:tab pos="914400" algn="l"/>
              </a:tabLst>
            </a:pPr>
            <a:r>
              <a:rPr lang="en-US" dirty="0" smtClean="0">
                <a:latin typeface="Calibri" pitchFamily="34" charset="0"/>
                <a:ea typeface="Calibri" pitchFamily="34" charset="0"/>
                <a:cs typeface="Times New Roman" pitchFamily="18" charset="0"/>
              </a:rPr>
              <a:t>October</a:t>
            </a:r>
            <a:r>
              <a:rPr lang="en-US" dirty="0" smtClean="0">
                <a:latin typeface="Calibri" pitchFamily="34" charset="0"/>
                <a:ea typeface="Calibri" pitchFamily="34" charset="0"/>
                <a:cs typeface="Times New Roman" pitchFamily="18" charset="0"/>
              </a:rPr>
              <a:t> </a:t>
            </a:r>
            <a:r>
              <a:rPr lang="en-US" dirty="0" smtClean="0">
                <a:latin typeface="Calibri" pitchFamily="34" charset="0"/>
                <a:ea typeface="Calibri" pitchFamily="34" charset="0"/>
                <a:cs typeface="Times New Roman" pitchFamily="18" charset="0"/>
              </a:rPr>
              <a:t>2011 – final chapters submitted for </a:t>
            </a:r>
            <a:r>
              <a:rPr lang="en-US" dirty="0" smtClean="0">
                <a:latin typeface="Calibri" pitchFamily="34" charset="0"/>
                <a:ea typeface="Calibri" pitchFamily="34" charset="0"/>
                <a:cs typeface="Times New Roman" pitchFamily="18" charset="0"/>
              </a:rPr>
              <a:t>peer review</a:t>
            </a:r>
            <a:endParaRPr lang="en-US" dirty="0" smtClean="0">
              <a:latin typeface="Calibri" pitchFamily="34" charset="0"/>
              <a:ea typeface="Calibri" pitchFamily="34" charset="0"/>
              <a:cs typeface="Times New Roman" pitchFamily="18" charset="0"/>
            </a:endParaRPr>
          </a:p>
          <a:p>
            <a:pPr marL="0" lvl="0" indent="0" eaLnBrk="0" fontAlgn="base" hangingPunct="0">
              <a:spcBef>
                <a:spcPct val="0"/>
              </a:spcBef>
              <a:spcAft>
                <a:spcPct val="0"/>
              </a:spcAft>
              <a:buNone/>
              <a:tabLst>
                <a:tab pos="914400" algn="l"/>
              </a:tabLst>
            </a:pPr>
            <a:endParaRPr lang="en-US" dirty="0" smtClean="0">
              <a:latin typeface="Calibri" pitchFamily="34" charset="0"/>
              <a:cs typeface="Times New Roman" pitchFamily="18" charset="0"/>
            </a:endParaRPr>
          </a:p>
          <a:p>
            <a:pPr marL="0" lvl="0" indent="0" eaLnBrk="0" fontAlgn="base" hangingPunct="0">
              <a:spcBef>
                <a:spcPct val="0"/>
              </a:spcBef>
              <a:spcAft>
                <a:spcPct val="0"/>
              </a:spcAft>
              <a:buNone/>
              <a:tabLst>
                <a:tab pos="914400" algn="l"/>
              </a:tabLst>
            </a:pPr>
            <a:r>
              <a:rPr lang="en-US" dirty="0" smtClean="0">
                <a:latin typeface="Calibri" pitchFamily="34" charset="0"/>
                <a:cs typeface="Times New Roman" pitchFamily="18" charset="0"/>
              </a:rPr>
              <a:t>January</a:t>
            </a:r>
            <a:r>
              <a:rPr lang="en-US" dirty="0" smtClean="0">
                <a:latin typeface="Calibri" pitchFamily="34" charset="0"/>
                <a:cs typeface="Times New Roman" pitchFamily="18" charset="0"/>
              </a:rPr>
              <a:t> 2012 </a:t>
            </a:r>
            <a:r>
              <a:rPr lang="en-US" dirty="0" smtClean="0">
                <a:latin typeface="Calibri" pitchFamily="34" charset="0"/>
                <a:cs typeface="Times New Roman" pitchFamily="18" charset="0"/>
              </a:rPr>
              <a:t>– distribute with science delivery tools (TACCIMO, workshops, etc…)</a:t>
            </a:r>
            <a:endParaRPr lang="en-US" dirty="0" smtClean="0">
              <a:latin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Process</a:t>
            </a:r>
            <a:endParaRPr lang="en-US" b="1" dirty="0"/>
          </a:p>
        </p:txBody>
      </p:sp>
      <p:sp>
        <p:nvSpPr>
          <p:cNvPr id="3" name="Content Placeholder 2"/>
          <p:cNvSpPr>
            <a:spLocks noGrp="1"/>
          </p:cNvSpPr>
          <p:nvPr>
            <p:ph idx="1"/>
          </p:nvPr>
        </p:nvSpPr>
        <p:spPr>
          <a:xfrm>
            <a:off x="457200" y="1371600"/>
            <a:ext cx="8229600" cy="5257800"/>
          </a:xfrm>
        </p:spPr>
        <p:txBody>
          <a:bodyPr>
            <a:normAutofit lnSpcReduction="10000"/>
          </a:bodyPr>
          <a:lstStyle/>
          <a:p>
            <a:pPr>
              <a:buNone/>
            </a:pPr>
            <a:r>
              <a:rPr lang="en-US" i="1" dirty="0" smtClean="0"/>
              <a:t>Fall 2009 SRS LT Meeting</a:t>
            </a:r>
          </a:p>
          <a:p>
            <a:r>
              <a:rPr lang="en-US" dirty="0" smtClean="0"/>
              <a:t>Identification of research needs best addressed by a “cross-station”, interdisciplinary approach</a:t>
            </a:r>
          </a:p>
          <a:p>
            <a:pPr>
              <a:buNone/>
            </a:pPr>
            <a:endParaRPr lang="en-US" i="1" dirty="0" smtClean="0"/>
          </a:p>
          <a:p>
            <a:pPr>
              <a:buNone/>
            </a:pPr>
            <a:r>
              <a:rPr lang="en-US" i="1" dirty="0" smtClean="0"/>
              <a:t>CCAMMO Workshop #1 (April 2010)</a:t>
            </a:r>
          </a:p>
          <a:p>
            <a:r>
              <a:rPr lang="en-US" dirty="0" smtClean="0"/>
              <a:t>Attended by SRS scientists, R8, and participants from state forestry agencies to shape outcomes &amp; approaches and develop the research process and study plan</a:t>
            </a:r>
          </a:p>
          <a:p>
            <a:endParaRPr lang="en-US" dirty="0" smtClean="0"/>
          </a:p>
          <a:p>
            <a:endParaRPr lang="en-US" dirty="0" smtClean="0"/>
          </a:p>
          <a:p>
            <a:pPr>
              <a:buNone/>
            </a:pPr>
            <a:endParaRPr lang="en-US" dirty="0" smtClean="0"/>
          </a:p>
          <a:p>
            <a:pPr>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Process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Study plans, data assembly, GIS support, work begins…</a:t>
            </a:r>
          </a:p>
          <a:p>
            <a:pPr>
              <a:buNone/>
            </a:pPr>
            <a:endParaRPr lang="en-US" dirty="0" smtClean="0"/>
          </a:p>
          <a:p>
            <a:pPr>
              <a:buNone/>
            </a:pPr>
            <a:r>
              <a:rPr lang="en-US" dirty="0" smtClean="0"/>
              <a:t>Presentations to SGSF, R8 LT, Southern Leadership Tour</a:t>
            </a:r>
          </a:p>
          <a:p>
            <a:pPr>
              <a:buNone/>
            </a:pPr>
            <a:endParaRPr lang="en-US" i="1" dirty="0" smtClean="0"/>
          </a:p>
          <a:p>
            <a:pPr>
              <a:buNone/>
            </a:pPr>
            <a:r>
              <a:rPr lang="en-US" i="1" dirty="0" smtClean="0"/>
              <a:t>CCAMMO Workshop #2 (March 2011)</a:t>
            </a:r>
          </a:p>
          <a:p>
            <a:r>
              <a:rPr lang="en-US" dirty="0" smtClean="0"/>
              <a:t>Attended by CCAMMO participants – update progress, focus work, explore opportunities for integration</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762000"/>
            <a:ext cx="8229600" cy="5364163"/>
          </a:xfrm>
        </p:spPr>
        <p:txBody>
          <a:bodyPr>
            <a:normAutofit lnSpcReduction="10000"/>
          </a:bodyPr>
          <a:lstStyle/>
          <a:p>
            <a:pPr algn="ctr">
              <a:buNone/>
            </a:pPr>
            <a:r>
              <a:rPr lang="en-US" dirty="0" smtClean="0"/>
              <a:t>Climate Change Projections</a:t>
            </a:r>
          </a:p>
          <a:p>
            <a:pPr algn="ctr">
              <a:buNone/>
            </a:pPr>
            <a:endParaRPr lang="en-US" dirty="0" smtClean="0"/>
          </a:p>
          <a:p>
            <a:pPr algn="ctr">
              <a:buNone/>
            </a:pPr>
            <a:endParaRPr lang="en-US" dirty="0" smtClean="0"/>
          </a:p>
          <a:p>
            <a:pPr algn="ctr">
              <a:buNone/>
            </a:pPr>
            <a:endParaRPr lang="en-US" dirty="0" smtClean="0"/>
          </a:p>
          <a:p>
            <a:pPr algn="ctr">
              <a:buNone/>
            </a:pPr>
            <a:r>
              <a:rPr lang="en-US" dirty="0" smtClean="0"/>
              <a:t>Assessment of Risk &amp; Vulnerabilities</a:t>
            </a:r>
          </a:p>
          <a:p>
            <a:pPr algn="ctr"/>
            <a:endParaRPr lang="en-US" dirty="0" smtClean="0"/>
          </a:p>
          <a:p>
            <a:pPr algn="ctr">
              <a:buNone/>
            </a:pPr>
            <a:endParaRPr lang="en-US" dirty="0" smtClean="0"/>
          </a:p>
          <a:p>
            <a:pPr algn="ctr">
              <a:buNone/>
            </a:pPr>
            <a:endParaRPr lang="en-US" dirty="0" smtClean="0"/>
          </a:p>
          <a:p>
            <a:pPr algn="ctr">
              <a:buNone/>
            </a:pPr>
            <a:r>
              <a:rPr lang="en-US" dirty="0" smtClean="0"/>
              <a:t>Climate Change Adaptation </a:t>
            </a:r>
          </a:p>
          <a:p>
            <a:pPr algn="ctr">
              <a:buNone/>
            </a:pPr>
            <a:r>
              <a:rPr lang="en-US" dirty="0" smtClean="0"/>
              <a:t>and Mitigation Management Options   </a:t>
            </a:r>
            <a:endParaRPr lang="en-US" dirty="0"/>
          </a:p>
        </p:txBody>
      </p:sp>
      <p:sp>
        <p:nvSpPr>
          <p:cNvPr id="8" name="Down Arrow 7"/>
          <p:cNvSpPr/>
          <p:nvPr/>
        </p:nvSpPr>
        <p:spPr>
          <a:xfrm>
            <a:off x="5638800" y="1600200"/>
            <a:ext cx="5334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9"/>
          <p:cNvSpPr/>
          <p:nvPr/>
        </p:nvSpPr>
        <p:spPr>
          <a:xfrm>
            <a:off x="5638800" y="3810000"/>
            <a:ext cx="5334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0" y="0"/>
            <a:ext cx="2861809" cy="523220"/>
          </a:xfrm>
          <a:prstGeom prst="rect">
            <a:avLst/>
          </a:prstGeom>
          <a:noFill/>
        </p:spPr>
        <p:txBody>
          <a:bodyPr wrap="none" rtlCol="0">
            <a:spAutoFit/>
          </a:bodyPr>
          <a:lstStyle/>
          <a:p>
            <a:r>
              <a:rPr lang="en-US" sz="2800" dirty="0" smtClean="0"/>
              <a:t>FUTURES PROJECT</a:t>
            </a:r>
            <a:endParaRPr lang="en-US" sz="2800" dirty="0"/>
          </a:p>
        </p:txBody>
      </p:sp>
      <p:sp>
        <p:nvSpPr>
          <p:cNvPr id="14" name="TextBox 13"/>
          <p:cNvSpPr txBox="1"/>
          <p:nvPr/>
        </p:nvSpPr>
        <p:spPr>
          <a:xfrm>
            <a:off x="0" y="6334780"/>
            <a:ext cx="2971134" cy="523220"/>
          </a:xfrm>
          <a:prstGeom prst="rect">
            <a:avLst/>
          </a:prstGeom>
          <a:noFill/>
        </p:spPr>
        <p:txBody>
          <a:bodyPr wrap="none" rtlCol="0">
            <a:spAutoFit/>
          </a:bodyPr>
          <a:lstStyle/>
          <a:p>
            <a:r>
              <a:rPr lang="en-US" sz="2800" dirty="0" smtClean="0"/>
              <a:t>CCAMMO PROJECT</a:t>
            </a:r>
            <a:endParaRPr lang="en-US" sz="2800" dirty="0"/>
          </a:p>
        </p:txBody>
      </p:sp>
      <p:sp>
        <p:nvSpPr>
          <p:cNvPr id="15" name="Down Arrow 14"/>
          <p:cNvSpPr/>
          <p:nvPr/>
        </p:nvSpPr>
        <p:spPr>
          <a:xfrm>
            <a:off x="1219200" y="533400"/>
            <a:ext cx="381000" cy="5791200"/>
          </a:xfrm>
          <a:prstGeom prst="downArrow">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How is this different than other recent or on-going activities?</a:t>
            </a:r>
            <a:endParaRPr lang="en-US" b="1" dirty="0"/>
          </a:p>
        </p:txBody>
      </p:sp>
      <p:sp>
        <p:nvSpPr>
          <p:cNvPr id="3" name="Content Placeholder 2"/>
          <p:cNvSpPr>
            <a:spLocks noGrp="1"/>
          </p:cNvSpPr>
          <p:nvPr>
            <p:ph idx="1"/>
          </p:nvPr>
        </p:nvSpPr>
        <p:spPr>
          <a:xfrm>
            <a:off x="457200" y="1752600"/>
            <a:ext cx="8229600" cy="4525963"/>
          </a:xfrm>
        </p:spPr>
        <p:txBody>
          <a:bodyPr>
            <a:normAutofit fontScale="92500"/>
          </a:bodyPr>
          <a:lstStyle/>
          <a:p>
            <a:r>
              <a:rPr lang="en-US" dirty="0" err="1" smtClean="0"/>
              <a:t>Blate</a:t>
            </a:r>
            <a:r>
              <a:rPr lang="en-US" dirty="0" smtClean="0"/>
              <a:t> et al. 2009. </a:t>
            </a:r>
            <a:r>
              <a:rPr lang="en-US" i="1" dirty="0" smtClean="0"/>
              <a:t>Adapting to climate change in the U.S. National forests</a:t>
            </a:r>
          </a:p>
          <a:p>
            <a:r>
              <a:rPr lang="en-US" dirty="0" smtClean="0"/>
              <a:t>Joyce et al. 2009. </a:t>
            </a:r>
            <a:r>
              <a:rPr lang="en-US" i="1" dirty="0" smtClean="0"/>
              <a:t>Managing for multiple resources under climate change: National forests</a:t>
            </a:r>
          </a:p>
          <a:p>
            <a:r>
              <a:rPr lang="en-US" dirty="0" smtClean="0"/>
              <a:t>Baron et al. 2008. </a:t>
            </a:r>
            <a:r>
              <a:rPr lang="en-US" i="1" dirty="0" smtClean="0"/>
              <a:t>Some guidelines for helping natural resources adapt to climate change</a:t>
            </a:r>
          </a:p>
          <a:p>
            <a:r>
              <a:rPr lang="en-US" dirty="0" smtClean="0"/>
              <a:t>Joyce et al. 2010.  </a:t>
            </a:r>
            <a:r>
              <a:rPr lang="en-US" i="1" dirty="0" smtClean="0"/>
              <a:t>Management for adaptation</a:t>
            </a:r>
          </a:p>
          <a:p>
            <a:r>
              <a:rPr lang="en-US" dirty="0" smtClean="0"/>
              <a:t>TACCIMO</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How different?</a:t>
            </a:r>
            <a:endParaRPr lang="en-US" dirty="0"/>
          </a:p>
        </p:txBody>
      </p:sp>
      <p:sp>
        <p:nvSpPr>
          <p:cNvPr id="3" name="Content Placeholder 2"/>
          <p:cNvSpPr>
            <a:spLocks noGrp="1"/>
          </p:cNvSpPr>
          <p:nvPr>
            <p:ph idx="1"/>
          </p:nvPr>
        </p:nvSpPr>
        <p:spPr/>
        <p:txBody>
          <a:bodyPr/>
          <a:lstStyle/>
          <a:p>
            <a:r>
              <a:rPr lang="en-US" dirty="0" smtClean="0"/>
              <a:t>scenario based – builds on </a:t>
            </a:r>
            <a:r>
              <a:rPr lang="en-US" i="1" dirty="0" smtClean="0"/>
              <a:t>Futures</a:t>
            </a:r>
          </a:p>
          <a:p>
            <a:r>
              <a:rPr lang="en-US" dirty="0" smtClean="0"/>
              <a:t>comprehensive</a:t>
            </a:r>
          </a:p>
          <a:p>
            <a:r>
              <a:rPr lang="en-US" dirty="0" smtClean="0"/>
              <a:t>Integrated (especially social science &amp; biological sciences)</a:t>
            </a:r>
          </a:p>
          <a:p>
            <a:r>
              <a:rPr lang="en-US" dirty="0" smtClean="0"/>
              <a:t>backed by data, new analyses, &amp; peer reviewed studies</a:t>
            </a:r>
          </a:p>
          <a:p>
            <a:r>
              <a:rPr lang="en-US" dirty="0" smtClean="0"/>
              <a:t>created by a team of experts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pPr algn="l"/>
            <a:r>
              <a:rPr lang="en-US" dirty="0" smtClean="0"/>
              <a:t>Organizing framework…..</a:t>
            </a:r>
            <a:endParaRPr lang="en-US" dirty="0"/>
          </a:p>
        </p:txBody>
      </p:sp>
      <p:sp>
        <p:nvSpPr>
          <p:cNvPr id="3" name="Content Placeholder 2"/>
          <p:cNvSpPr>
            <a:spLocks noGrp="1"/>
          </p:cNvSpPr>
          <p:nvPr>
            <p:ph idx="1"/>
          </p:nvPr>
        </p:nvSpPr>
        <p:spPr/>
        <p:txBody>
          <a:bodyPr/>
          <a:lstStyle/>
          <a:p>
            <a:pPr>
              <a:buNone/>
            </a:pPr>
            <a:endParaRPr lang="en-US" dirty="0" smtClean="0"/>
          </a:p>
          <a:p>
            <a:r>
              <a:rPr lang="en-US" dirty="0" smtClean="0"/>
              <a:t>eco-region specific</a:t>
            </a:r>
          </a:p>
          <a:p>
            <a:r>
              <a:rPr lang="en-US" dirty="0" smtClean="0"/>
              <a:t>threats and values</a:t>
            </a:r>
          </a:p>
          <a:p>
            <a:r>
              <a:rPr lang="en-US" dirty="0" smtClean="0"/>
              <a:t>vulnerability and risk</a:t>
            </a:r>
          </a:p>
          <a:p>
            <a:r>
              <a:rPr lang="en-US" dirty="0" smtClean="0"/>
              <a:t>science-based, experience, models</a:t>
            </a:r>
          </a:p>
          <a:p>
            <a:r>
              <a:rPr lang="en-US" dirty="0" smtClean="0"/>
              <a:t>interdisciplinary</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utures Project Subregions.JPG"/>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609600" y="685800"/>
            <a:ext cx="2018117" cy="584775"/>
          </a:xfrm>
          <a:prstGeom prst="rect">
            <a:avLst/>
          </a:prstGeom>
          <a:noFill/>
        </p:spPr>
        <p:txBody>
          <a:bodyPr wrap="none" rtlCol="0">
            <a:spAutoFit/>
          </a:bodyPr>
          <a:lstStyle/>
          <a:p>
            <a:r>
              <a:rPr lang="en-US" sz="3200" b="1" dirty="0" err="1" smtClean="0"/>
              <a:t>Ecoregions</a:t>
            </a:r>
            <a:endParaRPr lang="en-US" sz="32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1258</TotalTime>
  <Words>890</Words>
  <Application>Microsoft Office PowerPoint</Application>
  <PresentationFormat>On-screen Show (4:3)</PresentationFormat>
  <Paragraphs>376</Paragraphs>
  <Slides>28</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SPW 11.0 Graph</vt:lpstr>
      <vt:lpstr>SRS Climate Change Project </vt:lpstr>
      <vt:lpstr>Slide 2</vt:lpstr>
      <vt:lpstr>Process</vt:lpstr>
      <vt:lpstr>Process</vt:lpstr>
      <vt:lpstr>Slide 5</vt:lpstr>
      <vt:lpstr>How is this different than other recent or on-going activities?</vt:lpstr>
      <vt:lpstr>How different?</vt:lpstr>
      <vt:lpstr>Organizing framework…..</vt:lpstr>
      <vt:lpstr>Slide 9</vt:lpstr>
      <vt:lpstr>Slide 10</vt:lpstr>
      <vt:lpstr>CCAMMO “Futures” Maps &amp; Data</vt:lpstr>
      <vt:lpstr>Slide 12</vt:lpstr>
      <vt:lpstr>Slide 13</vt:lpstr>
      <vt:lpstr>Slide 14</vt:lpstr>
      <vt:lpstr>Why these data?</vt:lpstr>
      <vt:lpstr>Slide 16</vt:lpstr>
      <vt:lpstr>Slide 17</vt:lpstr>
      <vt:lpstr>How are we doing this?</vt:lpstr>
      <vt:lpstr>Slide 19</vt:lpstr>
      <vt:lpstr>Slide 20</vt:lpstr>
      <vt:lpstr>Slide 21</vt:lpstr>
      <vt:lpstr>Slide 22</vt:lpstr>
      <vt:lpstr>Slide 23</vt:lpstr>
      <vt:lpstr>Slide 24</vt:lpstr>
      <vt:lpstr>Slide 25</vt:lpstr>
      <vt:lpstr>Slide 26</vt:lpstr>
      <vt:lpstr>Slide 27</vt:lpstr>
      <vt:lpstr>Timeline</vt:lpstr>
    </vt:vector>
  </TitlesOfParts>
  <Company>Forest Service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SRS Cross Station CC Project</dc:title>
  <dc:creator>jvose</dc:creator>
  <cp:lastModifiedBy>jvose</cp:lastModifiedBy>
  <cp:revision>123</cp:revision>
  <dcterms:created xsi:type="dcterms:W3CDTF">2010-04-11T17:49:52Z</dcterms:created>
  <dcterms:modified xsi:type="dcterms:W3CDTF">2011-08-23T18:19:12Z</dcterms:modified>
</cp:coreProperties>
</file>